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</p:sldMasterIdLst>
  <p:notesMasterIdLst>
    <p:notesMasterId r:id="rId19"/>
  </p:notesMasterIdLst>
  <p:sldIdLst>
    <p:sldId id="257" r:id="rId3"/>
    <p:sldId id="258" r:id="rId4"/>
    <p:sldId id="264" r:id="rId5"/>
    <p:sldId id="261" r:id="rId6"/>
    <p:sldId id="288" r:id="rId7"/>
    <p:sldId id="295" r:id="rId8"/>
    <p:sldId id="293" r:id="rId9"/>
    <p:sldId id="296" r:id="rId10"/>
    <p:sldId id="297" r:id="rId11"/>
    <p:sldId id="300" r:id="rId12"/>
    <p:sldId id="298" r:id="rId13"/>
    <p:sldId id="303" r:id="rId14"/>
    <p:sldId id="304" r:id="rId15"/>
    <p:sldId id="299" r:id="rId16"/>
    <p:sldId id="301" r:id="rId17"/>
    <p:sldId id="262" r:id="rId18"/>
  </p:sldIdLst>
  <p:sldSz cx="9144000" cy="6858000" type="screen4x3"/>
  <p:notesSz cx="7559675" cy="106918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DejaVu Sans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DejaVu Sans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DejaVu Sans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DejaVu Sans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DejaVu Sans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DejaVu Sans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DejaVu Sans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DejaVu Sans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DejaVu Sans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38944A"/>
    <a:srgbClr val="38945B"/>
    <a:srgbClr val="399362"/>
    <a:srgbClr val="369646"/>
    <a:srgbClr val="349855"/>
    <a:srgbClr val="33996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4" autoAdjust="0"/>
    <p:restoredTop sz="94559" autoAdjust="0"/>
  </p:normalViewPr>
  <p:slideViewPr>
    <p:cSldViewPr snapToGrid="0" snapToObjects="1">
      <p:cViewPr>
        <p:scale>
          <a:sx n="100" d="100"/>
          <a:sy n="100" d="100"/>
        </p:scale>
        <p:origin x="-1374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027714E-A27E-4659-B6FE-8AE895C53386}" type="datetimeFigureOut">
              <a:rPr lang="fr-FR"/>
              <a:pPr>
                <a:defRPr/>
              </a:pPr>
              <a:t>11/05/2018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CCAC13B-7FB0-42DF-8F2F-BC1E9876714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2473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CAC13B-7FB0-42DF-8F2F-BC1E9876714E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47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CAC13B-7FB0-42DF-8F2F-BC1E9876714E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68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23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92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440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223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018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1775" y="1600200"/>
            <a:ext cx="567213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1775" y="1600200"/>
            <a:ext cx="567213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223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80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6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223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32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76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dirty="0"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526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4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223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971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23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6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223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379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440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137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223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93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223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2453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440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223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3339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1775" y="1600200"/>
            <a:ext cx="567213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1775" y="1600200"/>
            <a:ext cx="567213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223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47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47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99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223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4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23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399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440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50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23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223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440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223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94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87338" y="2782888"/>
            <a:ext cx="8567737" cy="1909762"/>
          </a:xfrm>
          <a:prstGeom prst="rect">
            <a:avLst/>
          </a:prstGeom>
          <a:solidFill>
            <a:srgbClr val="EA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338" y="398463"/>
            <a:ext cx="8567737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338" y="620713"/>
            <a:ext cx="8567737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PlaceHolder 2"/>
          <p:cNvSpPr>
            <a:spLocks noGrp="1"/>
          </p:cNvSpPr>
          <p:nvPr>
            <p:ph type="title"/>
          </p:nvPr>
        </p:nvSpPr>
        <p:spPr bwMode="auto">
          <a:xfrm>
            <a:off x="2178050" y="3224213"/>
            <a:ext cx="6261100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 style du titre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089400" y="4797425"/>
            <a:ext cx="4298950" cy="3603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éditer le format du plan de texte</a:t>
            </a:r>
          </a:p>
          <a:p>
            <a:pPr lvl="1"/>
            <a:r>
              <a:rPr lang="fr-FR"/>
              <a:t>Second niveau de plan</a:t>
            </a:r>
          </a:p>
          <a:p>
            <a:pPr lvl="2"/>
            <a:r>
              <a:rPr lang="fr-FR"/>
              <a:t>Troisième niveau de plan</a:t>
            </a:r>
          </a:p>
          <a:p>
            <a:pPr lvl="3"/>
            <a:r>
              <a:rPr lang="fr-FR"/>
              <a:t>Quatrième niveau de plan</a:t>
            </a:r>
          </a:p>
          <a:p>
            <a:pPr lvl="4"/>
            <a:r>
              <a:rPr lang="fr-FR"/>
              <a:t>Cinquième niveau de plan</a:t>
            </a:r>
          </a:p>
          <a:p>
            <a:pPr lvl="5"/>
            <a:r>
              <a:rPr lang="fr-FR"/>
              <a:t>Sixième niveau de plan</a:t>
            </a:r>
          </a:p>
          <a:p>
            <a:r>
              <a:rPr lang="fr-FR"/>
              <a:t>Septième niveau de planEdit Master text styles</a:t>
            </a:r>
          </a:p>
        </p:txBody>
      </p:sp>
      <p:pic>
        <p:nvPicPr>
          <p:cNvPr id="1031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413" y="5672138"/>
            <a:ext cx="2813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338" y="5805488"/>
            <a:ext cx="20129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74" r:id="rId1"/>
    <p:sldLayoutId id="2147484675" r:id="rId2"/>
    <p:sldLayoutId id="2147484676" r:id="rId3"/>
    <p:sldLayoutId id="2147484677" r:id="rId4"/>
    <p:sldLayoutId id="2147484678" r:id="rId5"/>
    <p:sldLayoutId id="2147484679" r:id="rId6"/>
    <p:sldLayoutId id="2147484680" r:id="rId7"/>
    <p:sldLayoutId id="2147484681" r:id="rId8"/>
    <p:sldLayoutId id="2147484682" r:id="rId9"/>
    <p:sldLayoutId id="2147484683" r:id="rId10"/>
    <p:sldLayoutId id="2147484684" r:id="rId11"/>
    <p:sldLayoutId id="2147484685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PlaceHolder 1"/>
          <p:cNvSpPr>
            <a:spLocks noGrp="1"/>
          </p:cNvSpPr>
          <p:nvPr>
            <p:ph type="title"/>
          </p:nvPr>
        </p:nvSpPr>
        <p:spPr bwMode="auto">
          <a:xfrm>
            <a:off x="223838" y="274638"/>
            <a:ext cx="82280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 style du titre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223838" y="1600200"/>
            <a:ext cx="8228012" cy="4525963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Cliquez pour éditer le format du plan de texte</a:t>
            </a:r>
          </a:p>
          <a:p>
            <a:pPr lvl="1"/>
            <a:r>
              <a:rPr lang="fr-FR" dirty="0"/>
              <a:t>Second niveau de plan</a:t>
            </a:r>
          </a:p>
          <a:p>
            <a:pPr lvl="2"/>
            <a:r>
              <a:rPr lang="fr-FR" dirty="0"/>
              <a:t>Troisième niveau de plan</a:t>
            </a:r>
          </a:p>
          <a:p>
            <a:pPr lvl="3"/>
            <a:r>
              <a:rPr lang="fr-FR" dirty="0"/>
              <a:t>Quatrième niveau de plan</a:t>
            </a:r>
          </a:p>
          <a:p>
            <a:pPr lvl="4"/>
            <a:r>
              <a:rPr lang="fr-FR" dirty="0"/>
              <a:t>Cinquième niveau de plan</a:t>
            </a:r>
          </a:p>
          <a:p>
            <a:pPr lvl="5"/>
            <a:r>
              <a:rPr lang="fr-FR" dirty="0"/>
              <a:t>Sixième niveau de plan</a:t>
            </a:r>
          </a:p>
          <a:p>
            <a:r>
              <a:rPr lang="fr-FR" dirty="0"/>
              <a:t>Septième niveau de </a:t>
            </a:r>
            <a:r>
              <a:rPr lang="fr-FR" dirty="0" err="1"/>
              <a:t>planModifiez</a:t>
            </a:r>
            <a:r>
              <a:rPr lang="fr-FR" dirty="0"/>
              <a:t>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cs typeface="+mn-cs"/>
              </a:defRPr>
            </a:lvl1pPr>
          </a:lstStyle>
          <a:p>
            <a:pPr>
              <a:defRPr/>
            </a:pPr>
            <a:r>
              <a:rPr lang="fr-FR"/>
              <a:t>27/07/2017</a:t>
            </a:r>
            <a:endParaRPr lang="fr-FR" sz="1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  <a:cs typeface="+mn-cs"/>
              </a:defRPr>
            </a:lvl1pPr>
          </a:lstStyle>
          <a:p>
            <a:pPr>
              <a:defRPr/>
            </a:pPr>
            <a:fld id="{1C24162C-6061-4D0E-A68D-043062B912EF}" type="slidenum">
              <a:rPr lang="fr-FR"/>
              <a:pPr>
                <a:defRPr/>
              </a:pPr>
              <a:t>‹N°›</a:t>
            </a:fld>
            <a:endParaRPr lang="fr-FR" sz="1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Line 6"/>
          <p:cNvSpPr/>
          <p:nvPr/>
        </p:nvSpPr>
        <p:spPr>
          <a:xfrm>
            <a:off x="323850" y="119697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056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338" y="398463"/>
            <a:ext cx="7596187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1150" y="285750"/>
            <a:ext cx="11049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86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92" r:id="rId7"/>
    <p:sldLayoutId id="2147484693" r:id="rId8"/>
    <p:sldLayoutId id="2147484694" r:id="rId9"/>
    <p:sldLayoutId id="2147484695" r:id="rId10"/>
    <p:sldLayoutId id="2147484696" r:id="rId11"/>
    <p:sldLayoutId id="2147484697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DejaVu Sans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jpeg"/><Relationship Id="rId18" Type="http://schemas.openxmlformats.org/officeDocument/2006/relationships/image" Target="../media/image120.png"/><Relationship Id="rId3" Type="http://schemas.openxmlformats.org/officeDocument/2006/relationships/image" Target="../media/image8.png"/><Relationship Id="rId21" Type="http://schemas.openxmlformats.org/officeDocument/2006/relationships/image" Target="../media/image123.jpeg"/><Relationship Id="rId7" Type="http://schemas.openxmlformats.org/officeDocument/2006/relationships/image" Target="../media/image113.png"/><Relationship Id="rId12" Type="http://schemas.openxmlformats.org/officeDocument/2006/relationships/image" Target="../media/image59.png"/><Relationship Id="rId17" Type="http://schemas.openxmlformats.org/officeDocument/2006/relationships/image" Target="../media/image60.png"/><Relationship Id="rId2" Type="http://schemas.openxmlformats.org/officeDocument/2006/relationships/image" Target="../media/image61.png"/><Relationship Id="rId16" Type="http://schemas.microsoft.com/office/2007/relationships/hdphoto" Target="../media/hdphoto2.wdp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5" Type="http://schemas.openxmlformats.org/officeDocument/2006/relationships/image" Target="../media/image119.png"/><Relationship Id="rId10" Type="http://schemas.openxmlformats.org/officeDocument/2006/relationships/image" Target="../media/image115.png"/><Relationship Id="rId19" Type="http://schemas.openxmlformats.org/officeDocument/2006/relationships/image" Target="../media/image121.png"/><Relationship Id="rId4" Type="http://schemas.openxmlformats.org/officeDocument/2006/relationships/image" Target="../media/image20.png"/><Relationship Id="rId9" Type="http://schemas.openxmlformats.org/officeDocument/2006/relationships/image" Target="../media/image44.png"/><Relationship Id="rId14" Type="http://schemas.openxmlformats.org/officeDocument/2006/relationships/image" Target="../media/image118.png"/><Relationship Id="rId22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20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138.png"/><Relationship Id="rId12" Type="http://schemas.openxmlformats.org/officeDocument/2006/relationships/image" Target="../media/image8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7.png"/><Relationship Id="rId11" Type="http://schemas.openxmlformats.org/officeDocument/2006/relationships/image" Target="../media/image88.png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image" Target="../media/image20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32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mailto:alexandre.liccardi@afbiodiversite.fr" TargetMode="External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png"/><Relationship Id="rId11" Type="http://schemas.openxmlformats.org/officeDocument/2006/relationships/image" Target="../media/image20.png"/><Relationship Id="rId5" Type="http://schemas.openxmlformats.org/officeDocument/2006/relationships/image" Target="../media/image143.png"/><Relationship Id="rId10" Type="http://schemas.openxmlformats.org/officeDocument/2006/relationships/hyperlink" Target="http://www.pole-inside.fr/alexandre.liccardi" TargetMode="External"/><Relationship Id="rId4" Type="http://schemas.openxmlformats.org/officeDocument/2006/relationships/image" Target="../media/image142.png"/><Relationship Id="rId9" Type="http://schemas.openxmlformats.org/officeDocument/2006/relationships/hyperlink" Target="mailto:antonio.andrade@afbiodiversite.f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jpe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8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2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jpeg"/><Relationship Id="rId10" Type="http://schemas.openxmlformats.org/officeDocument/2006/relationships/image" Target="../media/image39.png"/><Relationship Id="rId19" Type="http://schemas.openxmlformats.org/officeDocument/2006/relationships/image" Target="../media/image48.jpe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hyperlink" Target="http://www.pole-inside.fr/fr/aquadrone" TargetMode="External"/><Relationship Id="rId3" Type="http://schemas.openxmlformats.org/officeDocument/2006/relationships/image" Target="../media/image54.jpeg"/><Relationship Id="rId21" Type="http://schemas.openxmlformats.org/officeDocument/2006/relationships/image" Target="../media/image68.png"/><Relationship Id="rId7" Type="http://schemas.openxmlformats.org/officeDocument/2006/relationships/image" Target="../media/image56.jpe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3.png"/><Relationship Id="rId16" Type="http://schemas.openxmlformats.org/officeDocument/2006/relationships/image" Target="../media/image64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20.png"/><Relationship Id="rId15" Type="http://schemas.openxmlformats.org/officeDocument/2006/relationships/image" Target="../media/image63.jpeg"/><Relationship Id="rId23" Type="http://schemas.openxmlformats.org/officeDocument/2006/relationships/image" Target="../media/image70.png"/><Relationship Id="rId10" Type="http://schemas.openxmlformats.org/officeDocument/2006/relationships/image" Target="../media/image12.png"/><Relationship Id="rId19" Type="http://schemas.openxmlformats.org/officeDocument/2006/relationships/image" Target="../media/image66.png"/><Relationship Id="rId4" Type="http://schemas.openxmlformats.org/officeDocument/2006/relationships/image" Target="../media/image8.png"/><Relationship Id="rId9" Type="http://schemas.openxmlformats.org/officeDocument/2006/relationships/image" Target="../media/image58.jpeg"/><Relationship Id="rId14" Type="http://schemas.openxmlformats.org/officeDocument/2006/relationships/image" Target="../media/image62.png"/><Relationship Id="rId22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26" Type="http://schemas.openxmlformats.org/officeDocument/2006/relationships/image" Target="../media/image80.png"/><Relationship Id="rId3" Type="http://schemas.openxmlformats.org/officeDocument/2006/relationships/image" Target="../media/image72.png"/><Relationship Id="rId21" Type="http://schemas.openxmlformats.org/officeDocument/2006/relationships/image" Target="../media/image75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17" Type="http://schemas.openxmlformats.org/officeDocument/2006/relationships/hyperlink" Target="http://www.pole-inside.fr/fr/aquadrone" TargetMode="External"/><Relationship Id="rId25" Type="http://schemas.openxmlformats.org/officeDocument/2006/relationships/image" Target="../media/image79.png"/><Relationship Id="rId2" Type="http://schemas.openxmlformats.org/officeDocument/2006/relationships/image" Target="../media/image71.png"/><Relationship Id="rId16" Type="http://schemas.openxmlformats.org/officeDocument/2006/relationships/image" Target="../media/image65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5" Type="http://schemas.openxmlformats.org/officeDocument/2006/relationships/image" Target="../media/image20.png"/><Relationship Id="rId15" Type="http://schemas.openxmlformats.org/officeDocument/2006/relationships/image" Target="../media/image73.jpe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59.png"/><Relationship Id="rId19" Type="http://schemas.openxmlformats.org/officeDocument/2006/relationships/image" Target="../media/image64.png"/><Relationship Id="rId31" Type="http://schemas.openxmlformats.org/officeDocument/2006/relationships/image" Target="../media/image85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63.jpe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58.jpeg"/><Relationship Id="rId26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62.png"/><Relationship Id="rId34" Type="http://schemas.openxmlformats.org/officeDocument/2006/relationships/image" Target="../media/image110.gif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7.png"/><Relationship Id="rId25" Type="http://schemas.openxmlformats.org/officeDocument/2006/relationships/image" Target="../media/image101.png"/><Relationship Id="rId33" Type="http://schemas.openxmlformats.org/officeDocument/2006/relationships/image" Target="../media/image109.jpe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60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92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5" Type="http://schemas.openxmlformats.org/officeDocument/2006/relationships/image" Target="../media/image8.png"/><Relationship Id="rId15" Type="http://schemas.openxmlformats.org/officeDocument/2006/relationships/image" Target="../media/image96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10" Type="http://schemas.openxmlformats.org/officeDocument/2006/relationships/image" Target="../media/image91.png"/><Relationship Id="rId19" Type="http://schemas.openxmlformats.org/officeDocument/2006/relationships/image" Target="../media/image59.png"/><Relationship Id="rId31" Type="http://schemas.openxmlformats.org/officeDocument/2006/relationships/image" Target="../media/image107.png"/><Relationship Id="rId4" Type="http://schemas.openxmlformats.org/officeDocument/2006/relationships/image" Target="../media/image61.png"/><Relationship Id="rId9" Type="http://schemas.openxmlformats.org/officeDocument/2006/relationships/image" Target="../media/image90.jpeg"/><Relationship Id="rId14" Type="http://schemas.openxmlformats.org/officeDocument/2006/relationships/image" Target="../media/image95.png"/><Relationship Id="rId22" Type="http://schemas.openxmlformats.org/officeDocument/2006/relationships/image" Target="../media/image98.png"/><Relationship Id="rId27" Type="http://schemas.openxmlformats.org/officeDocument/2006/relationships/image" Target="../media/image103.gif"/><Relationship Id="rId30" Type="http://schemas.openxmlformats.org/officeDocument/2006/relationships/image" Target="../media/image106.jpeg"/><Relationship Id="rId8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Shape 1"/>
          <p:cNvSpPr txBox="1">
            <a:spLocks noChangeArrowheads="1"/>
          </p:cNvSpPr>
          <p:nvPr/>
        </p:nvSpPr>
        <p:spPr bwMode="auto">
          <a:xfrm>
            <a:off x="141288" y="2003425"/>
            <a:ext cx="8561387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5400" b="1" dirty="0">
                <a:latin typeface="Calibri" pitchFamily="34" charset="0"/>
                <a:cs typeface="Calibri" pitchFamily="34" charset="0"/>
              </a:rPr>
              <a:t>Innovations technologiques pour les données sur l’eau</a:t>
            </a:r>
            <a:endParaRPr lang="fr-FR" altLang="fr-FR" sz="2000" dirty="0">
              <a:latin typeface="Calibri" pitchFamily="34" charset="0"/>
              <a:cs typeface="Calibri" pitchFamily="34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000" b="1" dirty="0">
                <a:latin typeface="Calibri" pitchFamily="34" charset="0"/>
                <a:cs typeface="Calibri" pitchFamily="34" charset="0"/>
              </a:rPr>
              <a:t>Nouvelles tendances </a:t>
            </a:r>
            <a:r>
              <a:rPr lang="fr-FR" altLang="fr-FR" sz="2000" b="1" dirty="0" smtClean="0">
                <a:latin typeface="Calibri" pitchFamily="34" charset="0"/>
                <a:cs typeface="Calibri" pitchFamily="34" charset="0"/>
              </a:rPr>
              <a:t>au </a:t>
            </a:r>
            <a:r>
              <a:rPr lang="fr-FR" altLang="fr-FR" sz="2000" b="1" dirty="0">
                <a:latin typeface="Calibri" pitchFamily="34" charset="0"/>
                <a:cs typeface="Calibri" pitchFamily="34" charset="0"/>
              </a:rPr>
              <a:t>SI-Eau et </a:t>
            </a:r>
            <a:r>
              <a:rPr lang="fr-FR" altLang="fr-FR" sz="2000" b="1" dirty="0" smtClean="0">
                <a:latin typeface="Calibri" pitchFamily="34" charset="0"/>
                <a:cs typeface="Calibri" pitchFamily="34" charset="0"/>
              </a:rPr>
              <a:t>au pôle </a:t>
            </a:r>
            <a:r>
              <a:rPr lang="fr-FR" altLang="fr-FR" sz="2000" b="1" dirty="0">
                <a:latin typeface="Calibri" pitchFamily="34" charset="0"/>
                <a:cs typeface="Calibri" pitchFamily="34" charset="0"/>
              </a:rPr>
              <a:t>INSIDE</a:t>
            </a:r>
            <a:endParaRPr lang="fr-FR" altLang="fr-FR" sz="4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638" y="4092575"/>
            <a:ext cx="807085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fr-FR" b="1" i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FOSS4G-fr 2018, ENSG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181475" y="5726113"/>
            <a:ext cx="226853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Alexandre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Liccardi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050" y="5053013"/>
            <a:ext cx="19431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6519863" y="5641975"/>
            <a:ext cx="0" cy="1082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450" y="4843463"/>
            <a:ext cx="1998663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9871" y="3847705"/>
            <a:ext cx="334807" cy="34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Line 1"/>
          <p:cNvSpPr/>
          <p:nvPr/>
        </p:nvSpPr>
        <p:spPr>
          <a:xfrm>
            <a:off x="292492" y="6516688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508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 dirty="0" smtClean="0">
                <a:latin typeface="Calibri" pitchFamily="34" charset="0"/>
                <a:cs typeface="Calibri" pitchFamily="34" charset="0"/>
              </a:rPr>
              <a:t>WILD, la boîte à outils ETL pour le SI-Eau</a:t>
            </a:r>
            <a:endParaRPr lang="fr-FR" altLang="fr-FR" b="1" dirty="0">
              <a:solidFill>
                <a:srgbClr val="7EB929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314325" y="82550"/>
            <a:ext cx="193142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 smtClean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Faciliter les traitements</a:t>
            </a:r>
            <a:endParaRPr lang="fr-FR" sz="1400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11" name="Rectangle 11"/>
          <p:cNvSpPr>
            <a:spLocks noChangeArrowheads="1"/>
          </p:cNvSpPr>
          <p:nvPr/>
        </p:nvSpPr>
        <p:spPr bwMode="auto">
          <a:xfrm>
            <a:off x="323850" y="6516688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512" name="AutoShape 58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1513" name="AutoShape 60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grpSp>
        <p:nvGrpSpPr>
          <p:cNvPr id="21514" name="Groupe 36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38" name="Rectangle 37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1550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" name="Rectangle 48"/>
          <p:cNvSpPr/>
          <p:nvPr/>
        </p:nvSpPr>
        <p:spPr bwMode="auto">
          <a:xfrm>
            <a:off x="323850" y="1257300"/>
            <a:ext cx="8583613" cy="2324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1" name="Rectangle 50"/>
          <p:cNvSpPr/>
          <p:nvPr/>
        </p:nvSpPr>
        <p:spPr bwMode="auto">
          <a:xfrm>
            <a:off x="312737" y="3808953"/>
            <a:ext cx="7205663" cy="23882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482" y="1301750"/>
            <a:ext cx="1789112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56" y="4287248"/>
            <a:ext cx="1671638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10" descr="RÃ©sultat de recherche d'images pour &quot;apache foundation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12" descr="RÃ©sultat de recherche d'images pour &quot;apache foundation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763" name="Picture 19" descr="RÃ©sultat de recherche d'images pour &quot;commission europÃ©enne&quot;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4742" y="2880303"/>
            <a:ext cx="910180" cy="60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5" name="Picture 21" descr="RÃ©sultat de recherche d'images pour &quot;european environment agency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871" y="2968229"/>
            <a:ext cx="398101" cy="3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3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9238" y="2880303"/>
            <a:ext cx="4905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85482" y="2758357"/>
            <a:ext cx="7299173" cy="10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Picture 3" descr="C:\Users\alexandre.liccardi\Desktop\poss\logo-blanc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9239" y="6049530"/>
            <a:ext cx="974192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alexandre.liccardi\Desktop\poss\GitHub-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3376" y="5878297"/>
            <a:ext cx="565122" cy="14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Afficher l'image d'origin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1299" y="4660214"/>
            <a:ext cx="534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8" descr="RÃ©sultat de recherche d'images pour &quot;quartz java&quot;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5718" y="5167132"/>
            <a:ext cx="691728" cy="1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RÃ©sultat de recherche d'images pour &quot;apache foundation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0628" y="5322481"/>
            <a:ext cx="594894" cy="15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RÃ©sultat de recherche d'images pour &quot;apache sis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3124" y="4316218"/>
            <a:ext cx="288553" cy="2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Afficher l'image d'origine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0949" y="4227622"/>
            <a:ext cx="2921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7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703" y="4591267"/>
            <a:ext cx="2857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7" name="Picture 23" descr="RÃ©sultat de recherche d'images pour &quot;python&quot;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3440" y="3710806"/>
            <a:ext cx="479872" cy="47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9" name="Picture 25" descr="RÃ©sultat de recherche d'images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260" y="5515850"/>
            <a:ext cx="621578" cy="3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See original image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0111" y="5166661"/>
            <a:ext cx="450054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48" descr="http://www.opensourcesummit.paris/upload/poss(1)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8246" y="5645067"/>
            <a:ext cx="332105" cy="32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07673" y="1470645"/>
            <a:ext cx="625116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La bibliothèque logicielle WILD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est une boîte à outils spécialisée pour le traitement et l’analyse des données environnementales. Elle est entièrement open source, publiée sous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développée en partenariat avec des partenaires privées et les communautés.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26142" y="280465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WILD </a:t>
            </a:r>
            <a:r>
              <a:rPr lang="fr-FR" sz="1400" b="1" dirty="0">
                <a:latin typeface="Calibri" panose="020F0502020204030204" pitchFamily="34" charset="0"/>
                <a:cs typeface="Calibri" panose="020F0502020204030204" pitchFamily="34" charset="0"/>
              </a:rPr>
              <a:t>est le moteur de nombreuses applications :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Rapportages européens, ROV sous-marin, </a:t>
            </a:r>
            <a:r>
              <a:rPr lang="fr-FR" sz="1400" i="1" dirty="0">
                <a:latin typeface="Calibri" panose="020F0502020204030204" pitchFamily="34" charset="0"/>
                <a:cs typeface="Calibri" panose="020F0502020204030204" pitchFamily="34" charset="0"/>
              </a:rPr>
              <a:t>bots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sur les services du 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SIEau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, qualification et conversion des données… 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2621392" y="3808953"/>
            <a:ext cx="48970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oWS</a:t>
            </a: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 simulateur pour </a:t>
            </a: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le test </a:t>
            </a:r>
            <a:r>
              <a:rPr lang="fr-F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des flux SI-Eau et AFB</a:t>
            </a:r>
          </a:p>
          <a:p>
            <a:pPr>
              <a:defRPr/>
            </a:pPr>
            <a:endParaRPr lang="fr-FR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cible : tableau de bord de l’état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WebServices</a:t>
            </a:r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reproduit le comportement d’un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utilisateur, y compris s’il dévie des standards (différentes stratégies)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fr-FR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(très) grande variété de services moissonnés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2621392" y="5136490"/>
            <a:ext cx="4897008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indent="-1588">
              <a:tabLst>
                <a:tab pos="2597150" algn="l"/>
              </a:tabLst>
              <a:defRPr/>
            </a:pP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Services 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Agences de 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l’Eau, avec validation automatisées auprès des partenaires, ADES, CARTOMER, SEEE, Référentiels SANDRE,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Hub’eau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363">
              <a:tabLst>
                <a:tab pos="2597150" algn="l"/>
              </a:tabLst>
              <a:defRPr/>
            </a:pPr>
            <a:endParaRPr lang="fr-FR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fr-FR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Restitution </a:t>
            </a:r>
            <a:r>
              <a:rPr lang="fr-FR" sz="1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dynamique </a:t>
            </a:r>
            <a:r>
              <a:rPr lang="fr-FR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 </a:t>
            </a:r>
            <a:r>
              <a:rPr lang="fr-FR" sz="1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 20 tests par heure</a:t>
            </a:r>
          </a:p>
          <a:p>
            <a:pPr>
              <a:defRPr/>
            </a:pPr>
            <a:r>
              <a:rPr lang="fr-FR" sz="1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(&gt; millions sur une année, données très hétérogènes)</a:t>
            </a:r>
          </a:p>
        </p:txBody>
      </p:sp>
    </p:spTree>
    <p:extLst>
      <p:ext uri="{BB962C8B-B14F-4D97-AF65-F5344CB8AC3E}">
        <p14:creationId xmlns:p14="http://schemas.microsoft.com/office/powerpoint/2010/main" val="164327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Shape 1"/>
          <p:cNvSpPr txBox="1">
            <a:spLocks noChangeArrowheads="1"/>
          </p:cNvSpPr>
          <p:nvPr/>
        </p:nvSpPr>
        <p:spPr bwMode="auto">
          <a:xfrm>
            <a:off x="2314575" y="1541463"/>
            <a:ext cx="637857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5400" b="1" dirty="0" smtClean="0">
                <a:latin typeface="Calibri" pitchFamily="34" charset="0"/>
                <a:cs typeface="Calibri" pitchFamily="34" charset="0"/>
              </a:rPr>
              <a:t>Libérer les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5400" b="1" dirty="0" smtClean="0">
                <a:latin typeface="Calibri" pitchFamily="34" charset="0"/>
                <a:cs typeface="Calibri" pitchFamily="34" charset="0"/>
              </a:rPr>
              <a:t>données</a:t>
            </a:r>
            <a:endParaRPr lang="fr-FR" altLang="fr-FR" sz="4000" b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519863" y="5641975"/>
            <a:ext cx="0" cy="1082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4" name="ZoneTexte 2"/>
          <p:cNvSpPr txBox="1">
            <a:spLocks noChangeArrowheads="1"/>
          </p:cNvSpPr>
          <p:nvPr/>
        </p:nvSpPr>
        <p:spPr bwMode="auto">
          <a:xfrm>
            <a:off x="417513" y="1403350"/>
            <a:ext cx="1944763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1500" dirty="0" smtClean="0">
                <a:latin typeface="Calibri" pitchFamily="34" charset="0"/>
                <a:cs typeface="Calibri" pitchFamily="34" charset="0"/>
              </a:rPr>
              <a:t>3 </a:t>
            </a:r>
            <a:r>
              <a:rPr lang="fr-FR" altLang="fr-FR" sz="11500" dirty="0">
                <a:latin typeface="Calibri" pitchFamily="34" charset="0"/>
                <a:cs typeface="Calibri" pitchFamily="34" charset="0"/>
              </a:rPr>
              <a:t>|</a:t>
            </a:r>
          </a:p>
        </p:txBody>
      </p:sp>
      <p:pic>
        <p:nvPicPr>
          <p:cNvPr id="2048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450" y="4843463"/>
            <a:ext cx="1998663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4181475" y="5726113"/>
            <a:ext cx="226853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Alexandre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Liccardi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705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 1"/>
          <p:cNvSpPr/>
          <p:nvPr/>
        </p:nvSpPr>
        <p:spPr>
          <a:xfrm>
            <a:off x="323850" y="652462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508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 dirty="0" smtClean="0">
                <a:latin typeface="Calibri" pitchFamily="34" charset="0"/>
                <a:cs typeface="Calibri" pitchFamily="34" charset="0"/>
              </a:rPr>
              <a:t>Les API d’accès aux données : </a:t>
            </a:r>
            <a:r>
              <a:rPr lang="fr-FR" altLang="fr-FR" b="1" dirty="0" err="1" smtClean="0">
                <a:latin typeface="Calibri" pitchFamily="34" charset="0"/>
                <a:cs typeface="Calibri" pitchFamily="34" charset="0"/>
              </a:rPr>
              <a:t>Hub’eau</a:t>
            </a:r>
            <a:endParaRPr lang="fr-FR" altLang="fr-FR" b="1" dirty="0">
              <a:solidFill>
                <a:srgbClr val="7EB929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314325" y="82550"/>
            <a:ext cx="163019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 smtClean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Libérer les données</a:t>
            </a:r>
            <a:endParaRPr lang="fr-FR" sz="1400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11" name="Rectangle 11"/>
          <p:cNvSpPr>
            <a:spLocks noChangeArrowheads="1"/>
          </p:cNvSpPr>
          <p:nvPr/>
        </p:nvSpPr>
        <p:spPr bwMode="auto">
          <a:xfrm>
            <a:off x="323850" y="6516688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512" name="AutoShape 58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1513" name="AutoShape 60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grpSp>
        <p:nvGrpSpPr>
          <p:cNvPr id="21514" name="Groupe 36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38" name="Rectangle 37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1550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7494659" y="1386790"/>
            <a:ext cx="1557193" cy="69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61295" y="2113245"/>
            <a:ext cx="957927" cy="50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1566" y="2943180"/>
            <a:ext cx="573088" cy="32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1295" y="2684078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" descr="RÃ©sultat de recherche d'images pour &quot;hadoop&quot;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9897" y="5791342"/>
            <a:ext cx="635061" cy="30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3" name="Picture 11" descr="RÃ©sultat de recherche d'images pour &quot;swagger images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134" y="5469261"/>
            <a:ext cx="730211" cy="2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5" name="Picture 13" descr="RÃ©sultat de recherche d'images pour &quot;solr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665" y="6034558"/>
            <a:ext cx="650875" cy="45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 rot="16200000">
            <a:off x="5123859" y="4157207"/>
            <a:ext cx="4680000" cy="10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7463859" y="4223476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hubeau.eaufrance.fr</a:t>
            </a:r>
            <a:endParaRPr lang="fr-F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9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426" y="2204485"/>
            <a:ext cx="1843088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851144" y="3846610"/>
            <a:ext cx="1237862" cy="1734073"/>
            <a:chOff x="307976" y="4162607"/>
            <a:chExt cx="1077480" cy="1614486"/>
          </a:xfrm>
        </p:grpSpPr>
        <p:pic>
          <p:nvPicPr>
            <p:cNvPr id="33809" name="Picture 17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7976" y="4162607"/>
              <a:ext cx="1077480" cy="538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7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850" y="4700769"/>
              <a:ext cx="923635" cy="538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7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4325" y="5238931"/>
              <a:ext cx="426605" cy="538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ZoneTexte 4"/>
          <p:cNvSpPr txBox="1"/>
          <p:nvPr/>
        </p:nvSpPr>
        <p:spPr>
          <a:xfrm>
            <a:off x="2516908" y="1449063"/>
            <a:ext cx="46966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Hub’eau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répond  au PIA </a:t>
            </a:r>
            <a:r>
              <a:rPr lang="fr-FR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Industrialisation de la mise à disposition de données ouvertes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pour faciliter l’accès open data aux productions du SI-Eau.</a:t>
            </a:r>
          </a:p>
          <a:p>
            <a:pPr algn="just"/>
            <a:endParaRPr lang="fr-FR" sz="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Hub’eau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est :</a:t>
            </a:r>
          </a:p>
          <a:p>
            <a:pPr marL="285750" indent="-285750" algn="just">
              <a:buFontTx/>
              <a:buChar char="-"/>
            </a:pPr>
            <a:r>
              <a:rPr lang="fr-FR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l’entrepôt </a:t>
            </a:r>
            <a:r>
              <a:rPr lang="fr-FR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BigData</a:t>
            </a:r>
            <a:r>
              <a:rPr lang="fr-FR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du SI-Eau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libre d’accès et grand public,</a:t>
            </a:r>
            <a:endParaRPr lang="fr-FR" sz="1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fr-FR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le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point d’accès unique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haute performance pour les flux CSV et (géo)JSON. </a:t>
            </a:r>
          </a:p>
          <a:p>
            <a:pPr algn="just"/>
            <a:endParaRPr lang="fr-FR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 cible : les </a:t>
            </a:r>
            <a:r>
              <a:rPr lang="fr-FR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développeurs d’application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Lancé en 2015, il propose :</a:t>
            </a:r>
          </a:p>
          <a:p>
            <a:pPr marL="285750" indent="-285750" algn="just">
              <a:buFontTx/>
              <a:buChar char="-"/>
            </a:pP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en 2017 des API sur 5 thématiques différentes,</a:t>
            </a:r>
          </a:p>
          <a:p>
            <a:pPr marL="285750" indent="-285750" algn="just">
              <a:buFontTx/>
              <a:buChar char="-"/>
            </a:pP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d’ici 2019 l’ensemble des données </a:t>
            </a:r>
            <a:r>
              <a:rPr lang="fr-FR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température des cours d’eau en continu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sz="1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hydrométrie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 portée est large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l’ensemble des composantes relatives à l’eau y sont attendues (sorties de modèles, résultats de traitements…).</a:t>
            </a:r>
          </a:p>
          <a:p>
            <a:pPr algn="just"/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400" dirty="0" err="1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Hub’eau</a:t>
            </a:r>
            <a:r>
              <a:rPr lang="fr-FR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doit </a:t>
            </a:r>
            <a:r>
              <a:rPr lang="fr-FR" sz="1400" b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être le point d’entrée de la </a:t>
            </a:r>
            <a:r>
              <a:rPr lang="fr-FR" sz="1400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réutilisation des données open data </a:t>
            </a:r>
            <a:r>
              <a:rPr lang="fr-FR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pour le SI-Eau, et un moteur de son utilisation par les acteurs numériques.</a:t>
            </a:r>
          </a:p>
        </p:txBody>
      </p:sp>
      <p:sp>
        <p:nvSpPr>
          <p:cNvPr id="6" name="AutoShape 19" descr="http://hubeau.eaufrance.fr/sites/default/files/upload/images/api_gouv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21" descr="Accueil de api.gouv.f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3814" name="Picture 2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423" y="3301110"/>
            <a:ext cx="929384" cy="21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9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 1"/>
          <p:cNvSpPr/>
          <p:nvPr/>
        </p:nvSpPr>
        <p:spPr>
          <a:xfrm>
            <a:off x="323850" y="652462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508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 dirty="0" smtClean="0">
                <a:latin typeface="Calibri" pitchFamily="34" charset="0"/>
                <a:cs typeface="Calibri" pitchFamily="34" charset="0"/>
              </a:rPr>
              <a:t>Vers plus de traitements en ligne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314325" y="82550"/>
            <a:ext cx="163019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 smtClean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Libérer les données</a:t>
            </a:r>
            <a:endParaRPr lang="fr-FR" sz="1400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11" name="Rectangle 11"/>
          <p:cNvSpPr>
            <a:spLocks noChangeArrowheads="1"/>
          </p:cNvSpPr>
          <p:nvPr/>
        </p:nvSpPr>
        <p:spPr bwMode="auto">
          <a:xfrm>
            <a:off x="307975" y="6516687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512" name="AutoShape 58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1513" name="AutoShape 60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grpSp>
        <p:nvGrpSpPr>
          <p:cNvPr id="21514" name="Groupe 36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38" name="Rectangle 37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1550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e 9"/>
          <p:cNvGrpSpPr>
            <a:grpSpLocks/>
          </p:cNvGrpSpPr>
          <p:nvPr/>
        </p:nvGrpSpPr>
        <p:grpSpPr bwMode="auto">
          <a:xfrm>
            <a:off x="7865053" y="2324249"/>
            <a:ext cx="895350" cy="512207"/>
            <a:chOff x="7786645" y="1676479"/>
            <a:chExt cx="896045" cy="512227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327" y="2035256"/>
              <a:ext cx="779363" cy="15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645" y="1676479"/>
              <a:ext cx="896045" cy="320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9" name="Picture 5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8275" y="1399538"/>
            <a:ext cx="1016000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9525" y="5404546"/>
            <a:ext cx="89058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See original imag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5712" y="5922071"/>
            <a:ext cx="7254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6" descr="Afficher l'image d'origine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025" y="5777609"/>
            <a:ext cx="49212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612" y="4896546"/>
            <a:ext cx="6175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ZoneTexte 15"/>
          <p:cNvSpPr txBox="1">
            <a:spLocks noChangeArrowheads="1"/>
          </p:cNvSpPr>
          <p:nvPr/>
        </p:nvSpPr>
        <p:spPr bwMode="auto">
          <a:xfrm>
            <a:off x="460375" y="1241151"/>
            <a:ext cx="6263698" cy="41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l-GR" alt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fr-FR" altLang="fr-FR" sz="1800" b="1" dirty="0" err="1" smtClean="0">
                <a:latin typeface="Calibri" pitchFamily="34" charset="0"/>
                <a:cs typeface="Calibri" pitchFamily="34" charset="0"/>
              </a:rPr>
              <a:t>iko</a:t>
            </a:r>
            <a:r>
              <a:rPr lang="fr-FR" altLang="fr-FR" sz="18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fr-FR" altLang="fr-FR" sz="1400" dirty="0" smtClean="0">
                <a:latin typeface="Calibri" pitchFamily="34" charset="0"/>
                <a:cs typeface="Calibri" pitchFamily="34" charset="0"/>
              </a:rPr>
              <a:t>est une API à destination des partenaires de l’AFB, visant à faciliter les développements dans les cercles proches (métiers, recherche…).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800" b="1" dirty="0">
              <a:latin typeface="Calibri" pitchFamily="34" charset="0"/>
              <a:cs typeface="Calibri" pitchFamily="34" charset="0"/>
            </a:endParaRPr>
          </a:p>
          <a:p>
            <a:pPr marL="285750" indent="-285750" algn="just" eaLnBrk="1" hangingPunct="1">
              <a:lnSpc>
                <a:spcPct val="100000"/>
              </a:lnSpc>
              <a:spcBef>
                <a:spcPct val="0"/>
              </a:spcBef>
              <a:buFontTx/>
              <a:buChar char="-"/>
            </a:pPr>
            <a:r>
              <a:rPr lang="fr-FR" altLang="fr-FR" sz="1400" b="1" dirty="0" smtClean="0">
                <a:latin typeface="Calibri" pitchFamily="34" charset="0"/>
                <a:cs typeface="Calibri" pitchFamily="34" charset="0"/>
              </a:rPr>
              <a:t>une gamme de données encore plus vaste</a:t>
            </a:r>
            <a:r>
              <a:rPr lang="fr-FR" altLang="fr-FR" sz="1400" dirty="0" smtClean="0">
                <a:latin typeface="Calibri" pitchFamily="34" charset="0"/>
                <a:cs typeface="Calibri" pitchFamily="34" charset="0"/>
              </a:rPr>
              <a:t> (ensemble des SI de l’AFB, protection par login) : géographique physique, hydrographie, données européennes, économiques, enquêtes exceptionnelles…</a:t>
            </a:r>
          </a:p>
          <a:p>
            <a:pPr marL="285750" indent="-285750" algn="just" eaLnBrk="1" hangingPunct="1">
              <a:lnSpc>
                <a:spcPct val="100000"/>
              </a:lnSpc>
              <a:spcBef>
                <a:spcPct val="0"/>
              </a:spcBef>
              <a:buFontTx/>
              <a:buChar char="-"/>
            </a:pPr>
            <a:endParaRPr lang="fr-FR" altLang="fr-FR" sz="800" dirty="0" smtClean="0">
              <a:latin typeface="Calibri" pitchFamily="34" charset="0"/>
              <a:cs typeface="Calibri" pitchFamily="34" charset="0"/>
            </a:endParaRPr>
          </a:p>
          <a:p>
            <a:pPr marL="285750" indent="-285750" algn="just" eaLnBrk="1" hangingPunct="1">
              <a:lnSpc>
                <a:spcPct val="100000"/>
              </a:lnSpc>
              <a:spcBef>
                <a:spcPct val="0"/>
              </a:spcBef>
              <a:buFontTx/>
              <a:buChar char="-"/>
            </a:pPr>
            <a:r>
              <a:rPr lang="fr-FR" altLang="fr-FR" sz="1400" b="1" dirty="0" smtClean="0">
                <a:latin typeface="Calibri" pitchFamily="34" charset="0"/>
                <a:cs typeface="Calibri" pitchFamily="34" charset="0"/>
              </a:rPr>
              <a:t>un accès par géolocalisation</a:t>
            </a:r>
            <a:r>
              <a:rPr lang="fr-FR" altLang="fr-FR" sz="1400" dirty="0" smtClean="0">
                <a:latin typeface="Calibri" pitchFamily="34" charset="0"/>
                <a:cs typeface="Calibri" pitchFamily="34" charset="0"/>
              </a:rPr>
              <a:t> (à partir des coordonnées </a:t>
            </a:r>
            <a:r>
              <a:rPr lang="fr-FR" altLang="fr-FR" sz="1400" i="1" dirty="0" err="1" smtClean="0">
                <a:latin typeface="Calibri" pitchFamily="34" charset="0"/>
                <a:cs typeface="Calibri" pitchFamily="34" charset="0"/>
              </a:rPr>
              <a:t>x,y</a:t>
            </a:r>
            <a:r>
              <a:rPr lang="fr-FR" altLang="fr-FR" sz="1400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fr-FR" altLang="fr-FR" sz="1400" dirty="0" smtClean="0">
                <a:latin typeface="Calibri" pitchFamily="34" charset="0"/>
                <a:cs typeface="Calibri" pitchFamily="34" charset="0"/>
              </a:rPr>
              <a:t>de l’utilisateur) ou par téléchargement de zonages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fr-FR" altLang="fr-FR" sz="800" dirty="0" smtClean="0">
              <a:latin typeface="Calibri" pitchFamily="34" charset="0"/>
              <a:cs typeface="Calibri" pitchFamily="34" charset="0"/>
            </a:endParaRPr>
          </a:p>
          <a:p>
            <a:pPr marL="285750" indent="-285750" algn="just" eaLnBrk="1" hangingPunct="1">
              <a:lnSpc>
                <a:spcPct val="100000"/>
              </a:lnSpc>
              <a:spcBef>
                <a:spcPct val="0"/>
              </a:spcBef>
              <a:buFontTx/>
              <a:buChar char="-"/>
            </a:pPr>
            <a:r>
              <a:rPr lang="fr-FR" altLang="fr-FR" sz="1400" dirty="0" smtClean="0">
                <a:latin typeface="Calibri" pitchFamily="34" charset="0"/>
                <a:cs typeface="Calibri" pitchFamily="34" charset="0"/>
              </a:rPr>
              <a:t>des </a:t>
            </a:r>
            <a:r>
              <a:rPr lang="fr-FR" altLang="fr-FR" sz="1400" b="1" dirty="0" smtClean="0">
                <a:latin typeface="Calibri" pitchFamily="34" charset="0"/>
                <a:cs typeface="Calibri" pitchFamily="34" charset="0"/>
              </a:rPr>
              <a:t>traitements complexes et spécifiques</a:t>
            </a:r>
            <a:r>
              <a:rPr lang="fr-FR" altLang="fr-FR" sz="1400" dirty="0" smtClean="0">
                <a:latin typeface="Calibri" pitchFamily="34" charset="0"/>
                <a:cs typeface="Calibri" pitchFamily="34" charset="0"/>
              </a:rPr>
              <a:t> accessibles en ligne (résolution de logiques amont / aval, calculs d’altimétries, agrégations de valeurs, applications d’algorithmes métiers…)</a:t>
            </a:r>
          </a:p>
          <a:p>
            <a:pPr marL="285750" indent="-285750" algn="just" eaLnBrk="1" hangingPunct="1">
              <a:lnSpc>
                <a:spcPct val="100000"/>
              </a:lnSpc>
              <a:spcBef>
                <a:spcPct val="0"/>
              </a:spcBef>
              <a:buFontTx/>
              <a:buChar char="-"/>
            </a:pPr>
            <a:endParaRPr lang="fr-FR" altLang="fr-FR" sz="800" dirty="0" smtClean="0">
              <a:latin typeface="Calibri" pitchFamily="34" charset="0"/>
              <a:cs typeface="Calibri" pitchFamily="34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l-GR" altLang="fr-FR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</a:t>
            </a:r>
            <a:r>
              <a:rPr lang="fr-FR" altLang="fr-FR" sz="1400" dirty="0" err="1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iko</a:t>
            </a:r>
            <a:r>
              <a:rPr lang="fr-FR" altLang="fr-FR" sz="14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 est davantage un </a:t>
            </a:r>
            <a:r>
              <a:rPr lang="fr-FR" altLang="fr-FR" sz="14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laboratoire</a:t>
            </a:r>
            <a:r>
              <a:rPr lang="fr-FR" altLang="fr-FR" sz="14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 en ligne que </a:t>
            </a:r>
            <a:r>
              <a:rPr lang="fr-FR" altLang="fr-FR" sz="1400" dirty="0" err="1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Hub’eau</a:t>
            </a:r>
            <a:r>
              <a:rPr lang="fr-FR" altLang="fr-FR" sz="14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, qui constitue le vrai accès </a:t>
            </a:r>
            <a:r>
              <a:rPr lang="fr-FR" altLang="fr-FR" sz="1400" dirty="0" err="1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BigData</a:t>
            </a:r>
            <a:r>
              <a:rPr lang="fr-FR" altLang="fr-FR" sz="14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 aux données du SI-Eau.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fr-FR" altLang="fr-FR" sz="500" dirty="0" smtClean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fr-FR" altLang="fr-FR" sz="14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Il augure cependant de </a:t>
            </a:r>
            <a:r>
              <a:rPr lang="fr-FR" altLang="fr-FR" sz="14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nouvelles API</a:t>
            </a:r>
            <a:r>
              <a:rPr lang="fr-FR" altLang="fr-FR" sz="14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, qui réalisent des </a:t>
            </a:r>
            <a:r>
              <a:rPr lang="fr-FR" altLang="fr-FR" sz="14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opérations plus complexes </a:t>
            </a:r>
            <a:r>
              <a:rPr lang="fr-FR" altLang="fr-FR" sz="14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et intègrent des </a:t>
            </a:r>
            <a:r>
              <a:rPr lang="fr-FR" altLang="fr-FR" sz="14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algorithmes métiers</a:t>
            </a:r>
            <a:r>
              <a:rPr lang="fr-FR" altLang="fr-FR" sz="1400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 à la demande.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fr-FR" altLang="fr-FR" sz="1400" i="1" dirty="0" smtClean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fr-FR" altLang="fr-FR" sz="1400" i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Voir aussi les </a:t>
            </a:r>
            <a:r>
              <a:rPr lang="fr-FR" altLang="fr-FR" sz="1400" b="1" i="1" dirty="0" err="1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Géotraitements</a:t>
            </a:r>
            <a:r>
              <a:rPr lang="fr-FR" altLang="fr-FR" sz="1400" b="1" i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fr-FR" altLang="fr-FR" sz="1400" i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réalisés par le BRGM (WPS, mais pas open source)</a:t>
            </a:r>
          </a:p>
        </p:txBody>
      </p:sp>
      <p:sp>
        <p:nvSpPr>
          <p:cNvPr id="43" name="Rectangle 42"/>
          <p:cNvSpPr/>
          <p:nvPr/>
        </p:nvSpPr>
        <p:spPr>
          <a:xfrm rot="16200000">
            <a:off x="5123859" y="4157207"/>
            <a:ext cx="4680000" cy="10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16" descr="RÃ©sultat de recherche d'images pour &quot;fcbn&quot;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7087" y="2900178"/>
            <a:ext cx="275426" cy="26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 descr="RÃ©sultat de recherche d'images pour &quot;parcs nationaux de france&quot;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5F3F4"/>
              </a:clrFrom>
              <a:clrTo>
                <a:srgbClr val="F5F3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8546" y="3221152"/>
            <a:ext cx="405729" cy="32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63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5427" y="3632574"/>
            <a:ext cx="272619" cy="27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ZoneTexte 46"/>
          <p:cNvSpPr txBox="1"/>
          <p:nvPr/>
        </p:nvSpPr>
        <p:spPr>
          <a:xfrm>
            <a:off x="7463859" y="4232712"/>
            <a:ext cx="103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pole-inside.fr</a:t>
            </a:r>
            <a:endParaRPr lang="fr-F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9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Shape 1"/>
          <p:cNvSpPr txBox="1">
            <a:spLocks noChangeArrowheads="1"/>
          </p:cNvSpPr>
          <p:nvPr/>
        </p:nvSpPr>
        <p:spPr bwMode="auto">
          <a:xfrm>
            <a:off x="2314575" y="1541463"/>
            <a:ext cx="637857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5400" b="1" dirty="0" smtClean="0">
                <a:latin typeface="Calibri" pitchFamily="34" charset="0"/>
                <a:cs typeface="Calibri" pitchFamily="34" charset="0"/>
              </a:rPr>
              <a:t>Découvrir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5400" b="1" dirty="0" smtClean="0">
                <a:latin typeface="Calibri" pitchFamily="34" charset="0"/>
                <a:cs typeface="Calibri" pitchFamily="34" charset="0"/>
              </a:rPr>
              <a:t>et rejouer</a:t>
            </a:r>
            <a:endParaRPr lang="fr-FR" altLang="fr-FR" sz="4000" b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519863" y="5641975"/>
            <a:ext cx="0" cy="1082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4" name="ZoneTexte 2"/>
          <p:cNvSpPr txBox="1">
            <a:spLocks noChangeArrowheads="1"/>
          </p:cNvSpPr>
          <p:nvPr/>
        </p:nvSpPr>
        <p:spPr bwMode="auto">
          <a:xfrm>
            <a:off x="417513" y="1403350"/>
            <a:ext cx="1944763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1500" dirty="0" smtClean="0">
                <a:latin typeface="Calibri" pitchFamily="34" charset="0"/>
                <a:cs typeface="Calibri" pitchFamily="34" charset="0"/>
              </a:rPr>
              <a:t>4 </a:t>
            </a:r>
            <a:r>
              <a:rPr lang="fr-FR" altLang="fr-FR" sz="11500" dirty="0">
                <a:latin typeface="Calibri" pitchFamily="34" charset="0"/>
                <a:cs typeface="Calibri" pitchFamily="34" charset="0"/>
              </a:rPr>
              <a:t>|</a:t>
            </a:r>
          </a:p>
        </p:txBody>
      </p:sp>
      <p:pic>
        <p:nvPicPr>
          <p:cNvPr id="2048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450" y="4843463"/>
            <a:ext cx="1998663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4181475" y="5726113"/>
            <a:ext cx="226853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Alexandre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Liccardi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4077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8850" y="1262109"/>
            <a:ext cx="6265150" cy="548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400" b="1" dirty="0" smtClean="0">
                <a:latin typeface="Calibri" pitchFamily="34" charset="0"/>
                <a:cs typeface="Calibri" pitchFamily="34" charset="0"/>
              </a:rPr>
              <a:t>Open data, open source et </a:t>
            </a:r>
            <a:r>
              <a:rPr lang="fr-FR" altLang="fr-FR" sz="2400" b="1" i="1" dirty="0" smtClean="0">
                <a:latin typeface="Calibri" pitchFamily="34" charset="0"/>
                <a:cs typeface="Calibri" pitchFamily="34" charset="0"/>
              </a:rPr>
              <a:t>évaluation écologique</a:t>
            </a:r>
            <a:endParaRPr lang="fr-FR" altLang="fr-FR" sz="2400" b="1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314325" y="82550"/>
            <a:ext cx="168898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 smtClean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Découvrir et rejouer</a:t>
            </a:r>
            <a:endParaRPr lang="fr-FR" sz="1400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12" name="AutoShape 58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1513" name="AutoShape 60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grpSp>
        <p:nvGrpSpPr>
          <p:cNvPr id="21514" name="Groupe 36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38" name="Rectangle 37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1550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2" name="ZoneTexte 71"/>
          <p:cNvSpPr txBox="1"/>
          <p:nvPr/>
        </p:nvSpPr>
        <p:spPr>
          <a:xfrm>
            <a:off x="1152534" y="1264720"/>
            <a:ext cx="1720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Etat écologique des masses d’eau de surface en 2015</a:t>
            </a:r>
            <a:endParaRPr lang="fr-F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0" y="2327564"/>
            <a:ext cx="9144000" cy="4530436"/>
            <a:chOff x="0" y="2327564"/>
            <a:chExt cx="9144000" cy="4530436"/>
          </a:xfrm>
        </p:grpSpPr>
        <p:sp>
          <p:nvSpPr>
            <p:cNvPr id="10" name="ZoneTexte 9"/>
            <p:cNvSpPr txBox="1"/>
            <p:nvPr/>
          </p:nvSpPr>
          <p:spPr>
            <a:xfrm>
              <a:off x="923636" y="587432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2327564"/>
              <a:ext cx="9144000" cy="453043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8000">
                  <a:srgbClr val="FFFFFF"/>
                </a:gs>
                <a:gs pos="90000">
                  <a:schemeClr val="bg1">
                    <a:alpha val="1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106363" y="5573713"/>
              <a:ext cx="8713787" cy="1219200"/>
              <a:chOff x="106363" y="5573713"/>
              <a:chExt cx="8713787" cy="1219200"/>
            </a:xfrm>
          </p:grpSpPr>
          <p:sp>
            <p:nvSpPr>
              <p:cNvPr id="77" name="Line 1"/>
              <p:cNvSpPr/>
              <p:nvPr/>
            </p:nvSpPr>
            <p:spPr>
              <a:xfrm>
                <a:off x="323850" y="6524625"/>
                <a:ext cx="8496300" cy="0"/>
              </a:xfrm>
              <a:prstGeom prst="line">
                <a:avLst/>
              </a:prstGeom>
              <a:ln>
                <a:solidFill>
                  <a:srgbClr val="7EB929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78" name="Rectangle 11"/>
              <p:cNvSpPr>
                <a:spLocks noChangeArrowheads="1"/>
              </p:cNvSpPr>
              <p:nvPr/>
            </p:nvSpPr>
            <p:spPr bwMode="auto">
              <a:xfrm>
                <a:off x="323850" y="6516688"/>
                <a:ext cx="8496300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200" b="1">
                    <a:solidFill>
                      <a:srgbClr val="83C400"/>
                    </a:solidFill>
                    <a:latin typeface="Calibri" pitchFamily="34" charset="0"/>
                    <a:cs typeface="Calibri" pitchFamily="34" charset="0"/>
                  </a:rPr>
                  <a:t>17/05/2018 </a:t>
                </a:r>
                <a:r>
                  <a:rPr lang="fr-FR" altLang="fr-FR" sz="1200" b="1">
                    <a:solidFill>
                      <a:srgbClr val="70A800"/>
                    </a:solidFill>
                    <a:latin typeface="Calibri" pitchFamily="34" charset="0"/>
                    <a:cs typeface="Calibri" pitchFamily="34" charset="0"/>
                  </a:rPr>
                  <a:t>|</a:t>
                </a:r>
                <a:r>
                  <a:rPr lang="fr-FR" altLang="fr-FR" sz="1200" b="1">
                    <a:solidFill>
                      <a:srgbClr val="83C400"/>
                    </a:solidFill>
                    <a:latin typeface="Calibri" pitchFamily="34" charset="0"/>
                    <a:cs typeface="Calibri" pitchFamily="34" charset="0"/>
                  </a:rPr>
                  <a:t> Alexandre Liccardi </a:t>
                </a:r>
                <a:r>
                  <a:rPr lang="fr-FR" altLang="fr-FR" sz="1200" b="1">
                    <a:solidFill>
                      <a:srgbClr val="70A800"/>
                    </a:solidFill>
                    <a:latin typeface="Calibri" pitchFamily="34" charset="0"/>
                    <a:cs typeface="Calibri" pitchFamily="34" charset="0"/>
                  </a:rPr>
                  <a:t>| </a:t>
                </a:r>
                <a:r>
                  <a:rPr lang="fr-FR" altLang="fr-FR" sz="1100" b="1">
                    <a:solidFill>
                      <a:srgbClr val="868686"/>
                    </a:solidFill>
                    <a:latin typeface="Calibri" pitchFamily="34" charset="0"/>
                    <a:cs typeface="Calibri" pitchFamily="34" charset="0"/>
                  </a:rPr>
                  <a:t>AFB/DAPP/DSOD</a:t>
                </a:r>
                <a:endParaRPr lang="fr-FR" altLang="fr-FR" sz="1200" b="1">
                  <a:solidFill>
                    <a:srgbClr val="86868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79" name="Image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63" y="5668963"/>
                <a:ext cx="676275" cy="715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ZoneTexte 35"/>
              <p:cNvSpPr txBox="1">
                <a:spLocks noChangeArrowheads="1"/>
              </p:cNvSpPr>
              <p:nvPr/>
            </p:nvSpPr>
            <p:spPr bwMode="auto">
              <a:xfrm>
                <a:off x="438150" y="5573713"/>
                <a:ext cx="1135063" cy="862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000" dirty="0">
                    <a:latin typeface="Calibri" pitchFamily="34" charset="0"/>
                    <a:cs typeface="Calibri" pitchFamily="34" charset="0"/>
                  </a:rPr>
                  <a:t>Voir publication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000" dirty="0">
                    <a:latin typeface="Calibri" pitchFamily="34" charset="0"/>
                    <a:cs typeface="Calibri" pitchFamily="34" charset="0"/>
                  </a:rPr>
                  <a:t>A. Liccardi, 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000" dirty="0">
                    <a:latin typeface="Calibri" pitchFamily="34" charset="0"/>
                    <a:cs typeface="Calibri" pitchFamily="34" charset="0"/>
                  </a:rPr>
                  <a:t>L. </a:t>
                </a:r>
                <a:r>
                  <a:rPr lang="fr-FR" altLang="fr-FR" sz="1000" dirty="0" err="1">
                    <a:latin typeface="Calibri" pitchFamily="34" charset="0"/>
                    <a:cs typeface="Calibri" pitchFamily="34" charset="0"/>
                  </a:rPr>
                  <a:t>Coudercy</a:t>
                </a:r>
                <a:r>
                  <a:rPr lang="fr-FR" altLang="fr-FR" sz="1000" dirty="0">
                    <a:latin typeface="Calibri" pitchFamily="34" charset="0"/>
                    <a:cs typeface="Calibri" pitchFamily="34" charset="0"/>
                  </a:rPr>
                  <a:t>, 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000" dirty="0">
                    <a:latin typeface="Calibri" pitchFamily="34" charset="0"/>
                    <a:cs typeface="Calibri" pitchFamily="34" charset="0"/>
                  </a:rPr>
                  <a:t>S. Dembski </a:t>
                </a:r>
              </a:p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000" dirty="0">
                    <a:latin typeface="Calibri" pitchFamily="34" charset="0"/>
                    <a:cs typeface="Calibri" pitchFamily="34" charset="0"/>
                  </a:rPr>
                  <a:t>&amp; A. Mauclerc</a:t>
                </a:r>
              </a:p>
            </p:txBody>
          </p:sp>
          <p:pic>
            <p:nvPicPr>
              <p:cNvPr id="81" name="Picture 48" descr="http://www.opensourcesummit.paris/upload/poss(1)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8702" y="5862638"/>
                <a:ext cx="487912" cy="484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3" name="Groupe 82"/>
            <p:cNvGrpSpPr/>
            <p:nvPr/>
          </p:nvGrpSpPr>
          <p:grpSpPr>
            <a:xfrm>
              <a:off x="1258624" y="3418735"/>
              <a:ext cx="7189257" cy="2646812"/>
              <a:chOff x="618432" y="2586453"/>
              <a:chExt cx="7850838" cy="3122714"/>
            </a:xfrm>
          </p:grpSpPr>
          <p:sp>
            <p:nvSpPr>
              <p:cNvPr id="84" name="ZoneTexte 83"/>
              <p:cNvSpPr txBox="1"/>
              <p:nvPr/>
            </p:nvSpPr>
            <p:spPr>
              <a:xfrm>
                <a:off x="618432" y="2784183"/>
                <a:ext cx="1646607" cy="689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Accéder aux</a:t>
                </a:r>
              </a:p>
              <a:p>
                <a:r>
                  <a:rPr lang="fr-F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données brutes</a:t>
                </a:r>
                <a:endParaRPr lang="fr-FR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ZoneTexte 84"/>
              <p:cNvSpPr txBox="1"/>
              <p:nvPr/>
            </p:nvSpPr>
            <p:spPr>
              <a:xfrm>
                <a:off x="5690551" y="2586453"/>
                <a:ext cx="2075693" cy="689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Consulter le résultat</a:t>
                </a:r>
              </a:p>
              <a:p>
                <a:r>
                  <a:rPr lang="fr-F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des évaluations </a:t>
                </a:r>
                <a:endParaRPr lang="fr-FR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6" name="ZoneTexte 85"/>
              <p:cNvSpPr txBox="1"/>
              <p:nvPr/>
            </p:nvSpPr>
            <p:spPr>
              <a:xfrm>
                <a:off x="6475991" y="4633510"/>
                <a:ext cx="1993279" cy="689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Accéder aux scripts</a:t>
                </a:r>
              </a:p>
              <a:p>
                <a:r>
                  <a:rPr lang="fr-F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d’évaluation</a:t>
                </a:r>
                <a:endParaRPr lang="fr-FR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ZoneTexte 86"/>
              <p:cNvSpPr txBox="1"/>
              <p:nvPr/>
            </p:nvSpPr>
            <p:spPr>
              <a:xfrm>
                <a:off x="1777094" y="4684207"/>
                <a:ext cx="2054197" cy="689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Rejouer les</a:t>
                </a:r>
              </a:p>
              <a:p>
                <a:r>
                  <a:rPr lang="fr-FR" sz="16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évaluations en ligne</a:t>
                </a:r>
                <a:endParaRPr lang="fr-FR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Flèche en arc 87"/>
              <p:cNvSpPr/>
              <p:nvPr/>
            </p:nvSpPr>
            <p:spPr>
              <a:xfrm rot="1578721" flipH="1" flipV="1">
                <a:off x="3588357" y="3427209"/>
                <a:ext cx="3179186" cy="2281958"/>
              </a:xfrm>
              <a:prstGeom prst="circularArrow">
                <a:avLst>
                  <a:gd name="adj1" fmla="val 7258"/>
                  <a:gd name="adj2" fmla="val 1142319"/>
                  <a:gd name="adj3" fmla="val 18994130"/>
                  <a:gd name="adj4" fmla="val 9921125"/>
                  <a:gd name="adj5" fmla="val 18401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Flèche en arc 88"/>
              <p:cNvSpPr/>
              <p:nvPr/>
            </p:nvSpPr>
            <p:spPr>
              <a:xfrm rot="2261052">
                <a:off x="2734514" y="3255379"/>
                <a:ext cx="4695436" cy="2313487"/>
              </a:xfrm>
              <a:prstGeom prst="circularArrow">
                <a:avLst>
                  <a:gd name="adj1" fmla="val 7258"/>
                  <a:gd name="adj2" fmla="val 1142319"/>
                  <a:gd name="adj3" fmla="val 18994130"/>
                  <a:gd name="adj4" fmla="val 8737577"/>
                  <a:gd name="adj5" fmla="val 1840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ZoneTexte 12"/>
            <p:cNvSpPr txBox="1"/>
            <p:nvPr/>
          </p:nvSpPr>
          <p:spPr>
            <a:xfrm>
              <a:off x="1573212" y="4135175"/>
              <a:ext cx="19573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Banques de données et API</a:t>
              </a:r>
            </a:p>
            <a:p>
              <a:r>
                <a:rPr lang="fr-FR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naiades.eaufrance.fr</a:t>
              </a:r>
            </a:p>
            <a:p>
              <a:r>
                <a:rPr lang="fr-FR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hubeau.eaufrance.fr</a:t>
              </a:r>
            </a:p>
            <a:p>
              <a:r>
                <a:rPr lang="fr-FR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sites et flux agences de l’eau</a:t>
              </a:r>
              <a:endParaRPr lang="fr-F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6538598" y="3996061"/>
              <a:ext cx="22282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Communications et rapportages</a:t>
              </a:r>
            </a:p>
            <a:p>
              <a:r>
                <a:rPr lang="fr-FR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data.eaufrance.fr, </a:t>
              </a:r>
              <a:r>
                <a:rPr lang="fr-FR" sz="1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cartograph</a:t>
              </a:r>
              <a:endParaRPr lang="fr-FR" sz="12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fr-FR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eionet.europa.eu</a:t>
              </a:r>
            </a:p>
            <a:p>
              <a:r>
                <a:rPr lang="fr-FR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sites des agences de l’eau</a:t>
              </a:r>
              <a:endParaRPr lang="fr-F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6530736" y="5781565"/>
              <a:ext cx="12733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Outil en ligne</a:t>
              </a:r>
            </a:p>
            <a:p>
              <a:r>
                <a:rPr lang="fr-FR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seee.eaufrance.fr</a:t>
              </a:r>
            </a:p>
            <a:p>
              <a:r>
                <a:rPr lang="fr-FR" sz="120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documentation</a:t>
              </a:r>
              <a:endParaRPr lang="fr-FR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3" name="ZoneTexte 92"/>
            <p:cNvSpPr txBox="1"/>
            <p:nvPr/>
          </p:nvSpPr>
          <p:spPr>
            <a:xfrm>
              <a:off x="2720736" y="5781564"/>
              <a:ext cx="12733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Outil en ligne</a:t>
              </a:r>
            </a:p>
            <a:p>
              <a:r>
                <a:rPr lang="fr-FR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seee.eaufrance.fr</a:t>
              </a:r>
            </a:p>
            <a:p>
              <a:r>
                <a:rPr lang="fr-FR" sz="120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calcul REST</a:t>
              </a:r>
              <a:endParaRPr lang="fr-FR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19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 1"/>
          <p:cNvSpPr/>
          <p:nvPr/>
        </p:nvSpPr>
        <p:spPr>
          <a:xfrm>
            <a:off x="323850" y="652462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000" b="1" dirty="0" smtClean="0"/>
              <a:t>Innovations technologiques pour les données sur l’eau</a:t>
            </a:r>
            <a:endParaRPr lang="fr-FR" altLang="fr-FR" sz="2000" b="1" dirty="0">
              <a:solidFill>
                <a:srgbClr val="7EB929"/>
              </a:solidFill>
            </a:endParaRP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4" t="14571" b="6699"/>
          <a:stretch>
            <a:fillRect/>
          </a:stretch>
        </p:blipFill>
        <p:spPr bwMode="auto">
          <a:xfrm>
            <a:off x="4256088" y="1362075"/>
            <a:ext cx="21717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 descr="http://www.pole-inside.fr/sites/default/files/styles/large/public/pic7_0.png?itok=HXYNXWq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0825" y="3330575"/>
            <a:ext cx="1951038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1638" y="1898650"/>
            <a:ext cx="1800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60950" y="2365375"/>
            <a:ext cx="2082800" cy="1362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92950" y="4545013"/>
            <a:ext cx="1244600" cy="12969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22313" y="2506663"/>
            <a:ext cx="78295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Merci pour </a:t>
            </a:r>
          </a:p>
          <a:p>
            <a:pPr>
              <a:defRPr/>
            </a:pPr>
            <a:r>
              <a:rPr lang="fr-F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votre attention</a:t>
            </a:r>
          </a:p>
          <a:p>
            <a:pPr>
              <a:defRPr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fr-FR" sz="2400" b="1" dirty="0">
                <a:solidFill>
                  <a:srgbClr val="70A8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Agence Française pour la Biodiversité</a:t>
            </a:r>
          </a:p>
          <a:p>
            <a:pPr>
              <a:defRPr/>
            </a:pP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DAPP/DSOD</a:t>
            </a:r>
          </a:p>
          <a:p>
            <a:pPr>
              <a:defRPr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alexandre.liccardi@afbiodiversite.fr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antonio.andrade@afbiodiversite.fr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fr-F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fr-F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Tous les liens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sont accessibles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sur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http://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www.pole-inside.fr/alexandre.liccardi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defRPr/>
            </a:pP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Merci à François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Hissel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Laurent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Coudercy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Caroline Pénil, Laurent Breton pour leur participation.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323850" y="6516688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2" name="Groupe 36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13" name="Rectangle 12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14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 1"/>
          <p:cNvSpPr/>
          <p:nvPr/>
        </p:nvSpPr>
        <p:spPr>
          <a:xfrm>
            <a:off x="323850" y="652462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411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400" b="1">
                <a:latin typeface="Calibri" pitchFamily="34" charset="0"/>
                <a:cs typeface="Calibri" pitchFamily="34" charset="0"/>
              </a:rPr>
              <a:t>Développements open source et données sur l’Eau</a:t>
            </a:r>
            <a:endParaRPr lang="fr-FR" altLang="fr-FR" sz="2400" b="1">
              <a:solidFill>
                <a:srgbClr val="7EB929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11"/>
          <p:cNvSpPr>
            <a:spLocks noChangeArrowheads="1"/>
          </p:cNvSpPr>
          <p:nvPr/>
        </p:nvSpPr>
        <p:spPr bwMode="auto">
          <a:xfrm>
            <a:off x="323850" y="6516688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Forme libre 26"/>
          <p:cNvSpPr/>
          <p:nvPr/>
        </p:nvSpPr>
        <p:spPr>
          <a:xfrm>
            <a:off x="6294438" y="2378075"/>
            <a:ext cx="2071687" cy="3549650"/>
          </a:xfrm>
          <a:custGeom>
            <a:avLst/>
            <a:gdLst>
              <a:gd name="connsiteX0" fmla="*/ 1524000 w 2072640"/>
              <a:gd name="connsiteY0" fmla="*/ 0 h 3550920"/>
              <a:gd name="connsiteX1" fmla="*/ 1181100 w 2072640"/>
              <a:gd name="connsiteY1" fmla="*/ 1257300 h 3550920"/>
              <a:gd name="connsiteX2" fmla="*/ 937260 w 2072640"/>
              <a:gd name="connsiteY2" fmla="*/ 2042160 h 3550920"/>
              <a:gd name="connsiteX3" fmla="*/ 182880 w 2072640"/>
              <a:gd name="connsiteY3" fmla="*/ 2811780 h 3550920"/>
              <a:gd name="connsiteX4" fmla="*/ 0 w 2072640"/>
              <a:gd name="connsiteY4" fmla="*/ 2987040 h 3550920"/>
              <a:gd name="connsiteX5" fmla="*/ 1356360 w 2072640"/>
              <a:gd name="connsiteY5" fmla="*/ 3550920 h 3550920"/>
              <a:gd name="connsiteX6" fmla="*/ 1524000 w 2072640"/>
              <a:gd name="connsiteY6" fmla="*/ 2849880 h 3550920"/>
              <a:gd name="connsiteX7" fmla="*/ 1645920 w 2072640"/>
              <a:gd name="connsiteY7" fmla="*/ 2141220 h 3550920"/>
              <a:gd name="connsiteX8" fmla="*/ 1805940 w 2072640"/>
              <a:gd name="connsiteY8" fmla="*/ 1295400 h 3550920"/>
              <a:gd name="connsiteX9" fmla="*/ 2072640 w 2072640"/>
              <a:gd name="connsiteY9" fmla="*/ 152400 h 3550920"/>
              <a:gd name="connsiteX10" fmla="*/ 1524000 w 2072640"/>
              <a:gd name="connsiteY10" fmla="*/ 0 h 355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2640" h="3550920">
                <a:moveTo>
                  <a:pt x="1524000" y="0"/>
                </a:moveTo>
                <a:lnTo>
                  <a:pt x="1181100" y="1257300"/>
                </a:lnTo>
                <a:lnTo>
                  <a:pt x="937260" y="2042160"/>
                </a:lnTo>
                <a:lnTo>
                  <a:pt x="182880" y="2811780"/>
                </a:lnTo>
                <a:lnTo>
                  <a:pt x="0" y="2987040"/>
                </a:lnTo>
                <a:lnTo>
                  <a:pt x="1356360" y="3550920"/>
                </a:lnTo>
                <a:lnTo>
                  <a:pt x="1524000" y="2849880"/>
                </a:lnTo>
                <a:lnTo>
                  <a:pt x="1645920" y="2141220"/>
                </a:lnTo>
                <a:lnTo>
                  <a:pt x="1805940" y="1295400"/>
                </a:lnTo>
                <a:lnTo>
                  <a:pt x="2072640" y="152400"/>
                </a:lnTo>
                <a:lnTo>
                  <a:pt x="1524000" y="0"/>
                </a:lnTo>
                <a:close/>
              </a:path>
            </a:pathLst>
          </a:custGeom>
          <a:gradFill flip="none" rotWithShape="1">
            <a:gsLst>
              <a:gs pos="35000">
                <a:schemeClr val="bg1"/>
              </a:gs>
              <a:gs pos="0">
                <a:schemeClr val="bg1"/>
              </a:gs>
              <a:gs pos="10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415" name="ZoneTexte 8"/>
          <p:cNvSpPr txBox="1">
            <a:spLocks noChangeArrowheads="1"/>
          </p:cNvSpPr>
          <p:nvPr/>
        </p:nvSpPr>
        <p:spPr bwMode="auto">
          <a:xfrm>
            <a:off x="493713" y="5265738"/>
            <a:ext cx="2581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>
                <a:latin typeface="Calibri" pitchFamily="34" charset="0"/>
                <a:cs typeface="Calibri" pitchFamily="34" charset="0"/>
              </a:rPr>
              <a:t>Une conviction plus large</a:t>
            </a:r>
          </a:p>
        </p:txBody>
      </p:sp>
      <p:sp>
        <p:nvSpPr>
          <p:cNvPr id="17416" name="ZoneTexte 11"/>
          <p:cNvSpPr txBox="1">
            <a:spLocks noChangeArrowheads="1"/>
          </p:cNvSpPr>
          <p:nvPr/>
        </p:nvSpPr>
        <p:spPr bwMode="auto">
          <a:xfrm>
            <a:off x="493713" y="2343582"/>
            <a:ext cx="424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 dirty="0">
                <a:latin typeface="Calibri" pitchFamily="34" charset="0"/>
                <a:cs typeface="Calibri" pitchFamily="34" charset="0"/>
              </a:rPr>
              <a:t>Le </a:t>
            </a:r>
            <a:r>
              <a:rPr lang="fr-FR" altLang="fr-FR" sz="1800" b="1" i="1" dirty="0">
                <a:latin typeface="Calibri" pitchFamily="34" charset="0"/>
                <a:cs typeface="Calibri" pitchFamily="34" charset="0"/>
              </a:rPr>
              <a:t>libre</a:t>
            </a:r>
            <a:r>
              <a:rPr lang="fr-FR" altLang="fr-FR" sz="1800" b="1" dirty="0">
                <a:latin typeface="Calibri" pitchFamily="34" charset="0"/>
                <a:cs typeface="Calibri" pitchFamily="34" charset="0"/>
              </a:rPr>
              <a:t>, un choix historique pour le </a:t>
            </a:r>
            <a:r>
              <a:rPr lang="fr-FR" altLang="fr-FR" sz="1800" b="1" dirty="0" err="1">
                <a:latin typeface="Calibri" pitchFamily="34" charset="0"/>
                <a:cs typeface="Calibri" pitchFamily="34" charset="0"/>
              </a:rPr>
              <a:t>SIEau</a:t>
            </a:r>
            <a:endParaRPr lang="fr-FR" altLang="fr-FR" sz="1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417" name="ZoneTexte 12"/>
          <p:cNvSpPr txBox="1">
            <a:spLocks noChangeArrowheads="1"/>
          </p:cNvSpPr>
          <p:nvPr/>
        </p:nvSpPr>
        <p:spPr bwMode="auto">
          <a:xfrm>
            <a:off x="493713" y="3576060"/>
            <a:ext cx="3260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>
                <a:latin typeface="Calibri" pitchFamily="34" charset="0"/>
                <a:cs typeface="Calibri" pitchFamily="34" charset="0"/>
              </a:rPr>
              <a:t>Associer les moyens à la volonté</a:t>
            </a:r>
          </a:p>
        </p:txBody>
      </p:sp>
      <p:pic>
        <p:nvPicPr>
          <p:cNvPr id="17418" name="Picture 2" descr="http://www.onema.fr/IMG/gif/gd-art-mutualiser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1222375"/>
            <a:ext cx="262096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2" descr="See original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63" y="4375150"/>
            <a:ext cx="987425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Image 17" descr="https://pixhawk.org/lib/exe/fetch.php?tok=984a4a&amp;media=http%3A%2F%2Fwww.openhardwaresummit.org%2Fwp-content%2Fuploads%2F2011%2F08%2Foshw-logo-100-p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2113" y="3968750"/>
            <a:ext cx="72231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1" name="Picture 12" descr="Résultat de recherche d'images pour &quot;&quot;eaufrance&quot;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63" y="2265363"/>
            <a:ext cx="1001712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2" name="Picture 6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3625" y="5184775"/>
            <a:ext cx="16764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7325" y="3059113"/>
            <a:ext cx="944563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4" name="Imag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0763" y="3121025"/>
            <a:ext cx="3587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Imag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1388" y="2449513"/>
            <a:ext cx="3508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Image 6"/>
          <p:cNvPicPr>
            <a:picLocks noChangeAspect="1"/>
          </p:cNvPicPr>
          <p:nvPr/>
        </p:nvPicPr>
        <p:blipFill>
          <a:blip r:embed="rId11">
            <a:clrChange>
              <a:clrFrom>
                <a:srgbClr val="F6F5F3"/>
              </a:clrFrom>
              <a:clrTo>
                <a:srgbClr val="F6F5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6713" y="3614738"/>
            <a:ext cx="708025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7" name="ZoneTexte 27"/>
          <p:cNvSpPr txBox="1">
            <a:spLocks noChangeArrowheads="1"/>
          </p:cNvSpPr>
          <p:nvPr/>
        </p:nvSpPr>
        <p:spPr bwMode="auto">
          <a:xfrm>
            <a:off x="731838" y="2700769"/>
            <a:ext cx="5521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latin typeface="Calibri" pitchFamily="34" charset="0"/>
                <a:cs typeface="Calibri" pitchFamily="34" charset="0"/>
              </a:rPr>
              <a:t>Formats ouverts, interopérables, standardisés (SANDRE 1995)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latin typeface="Calibri" pitchFamily="34" charset="0"/>
                <a:cs typeface="Calibri" pitchFamily="34" charset="0"/>
              </a:rPr>
              <a:t>Principes d’architecture communs (Livre vert 2005)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>
                <a:latin typeface="Calibri" pitchFamily="34" charset="0"/>
                <a:cs typeface="Calibri" pitchFamily="34" charset="0"/>
              </a:rPr>
              <a:t>Principe de libre accès aux données (SNDE 2009)</a:t>
            </a:r>
          </a:p>
        </p:txBody>
      </p:sp>
      <p:sp>
        <p:nvSpPr>
          <p:cNvPr id="43" name="ZoneTexte 28"/>
          <p:cNvSpPr txBox="1">
            <a:spLocks noChangeArrowheads="1"/>
          </p:cNvSpPr>
          <p:nvPr/>
        </p:nvSpPr>
        <p:spPr bwMode="auto">
          <a:xfrm>
            <a:off x="739775" y="3896735"/>
            <a:ext cx="55229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fr-FR" altLang="fr-FR" sz="1600" dirty="0">
                <a:latin typeface="Calibri" pitchFamily="34" charset="0"/>
                <a:cs typeface="Calibri" pitchFamily="34" charset="0"/>
              </a:rPr>
              <a:t>Former les personnels (QGIS, PostgreSQL/</a:t>
            </a:r>
            <a:r>
              <a:rPr lang="fr-FR" altLang="fr-FR" sz="1600" dirty="0" err="1">
                <a:latin typeface="Calibri" pitchFamily="34" charset="0"/>
                <a:cs typeface="Calibri" pitchFamily="34" charset="0"/>
              </a:rPr>
              <a:t>PostGIS</a:t>
            </a:r>
            <a:r>
              <a:rPr lang="fr-FR" altLang="fr-FR" sz="1600" dirty="0">
                <a:latin typeface="Calibri" pitchFamily="34" charset="0"/>
                <a:cs typeface="Calibri" pitchFamily="34" charset="0"/>
              </a:rPr>
              <a:t>, R, Python…)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fr-FR" altLang="fr-FR" sz="1600" dirty="0">
                <a:latin typeface="Calibri" pitchFamily="34" charset="0"/>
                <a:cs typeface="Calibri" pitchFamily="34" charset="0"/>
              </a:rPr>
              <a:t>Changer les méthode de travail (Agilité et </a:t>
            </a:r>
            <a:r>
              <a:rPr lang="fr-FR" altLang="fr-FR" sz="1600" dirty="0" err="1">
                <a:latin typeface="Calibri" pitchFamily="34" charset="0"/>
                <a:cs typeface="Calibri" pitchFamily="34" charset="0"/>
              </a:rPr>
              <a:t>Scrum</a:t>
            </a:r>
            <a:r>
              <a:rPr lang="fr-FR" altLang="fr-FR" sz="1600" dirty="0">
                <a:latin typeface="Calibri" pitchFamily="34" charset="0"/>
                <a:cs typeface="Calibri" pitchFamily="34" charset="0"/>
              </a:rPr>
              <a:t>, modes collaboratifs…)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fr-FR" altLang="fr-FR" sz="1600" dirty="0">
                <a:latin typeface="Calibri" pitchFamily="34" charset="0"/>
                <a:cs typeface="Calibri" pitchFamily="34" charset="0"/>
              </a:rPr>
              <a:t>Adapter les marchés publics aux communautés (marchés de développement informatiques et consortia)</a:t>
            </a:r>
            <a:endParaRPr lang="fr-FR" altLang="fr-FR" sz="14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429" name="ZoneTexte 29"/>
          <p:cNvSpPr txBox="1">
            <a:spLocks noChangeArrowheads="1"/>
          </p:cNvSpPr>
          <p:nvPr/>
        </p:nvSpPr>
        <p:spPr bwMode="auto">
          <a:xfrm>
            <a:off x="739775" y="5624513"/>
            <a:ext cx="5538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>
                <a:latin typeface="Calibri" pitchFamily="34" charset="0"/>
                <a:cs typeface="Calibri" pitchFamily="34" charset="0"/>
              </a:rPr>
              <a:t>Libérer la connaissance (et les données)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>
                <a:latin typeface="Calibri" pitchFamily="34" charset="0"/>
                <a:cs typeface="Calibri" pitchFamily="34" charset="0"/>
              </a:rPr>
              <a:t>Mieux répondre au public, s’adresser à un public plus large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>
                <a:latin typeface="Calibri" pitchFamily="34" charset="0"/>
                <a:cs typeface="Calibri" pitchFamily="34" charset="0"/>
              </a:rPr>
              <a:t>Stimuler la participation citoyenne et les économies numériques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14325" y="82550"/>
            <a:ext cx="11160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7431" name="AutoShape 29" descr="Résultat de recherche d'images pour &quot;rene lalement&quot;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1800"/>
          </a:p>
        </p:txBody>
      </p:sp>
      <p:sp>
        <p:nvSpPr>
          <p:cNvPr id="17432" name="AutoShape 25" descr="RÃ©sultat de recherche d'images pour &quot;brgm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17433" name="AutoShape 27" descr="RÃ©sultat de recherche d'images pour &quot;brgm&quot;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pic>
        <p:nvPicPr>
          <p:cNvPr id="17434" name="Picture 29" descr="RÃ©sultat de recherche d'images pour &quot;brgm&quot;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2063" y="3355975"/>
            <a:ext cx="83026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35" name="Groupe 29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31" name="Rectangle 30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17437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ZoneTexte 11"/>
          <p:cNvSpPr txBox="1">
            <a:spLocks noChangeArrowheads="1"/>
          </p:cNvSpPr>
          <p:nvPr/>
        </p:nvSpPr>
        <p:spPr bwMode="auto">
          <a:xfrm>
            <a:off x="493713" y="1354138"/>
            <a:ext cx="34311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800" b="1" dirty="0" smtClean="0">
                <a:latin typeface="Calibri" pitchFamily="34" charset="0"/>
                <a:cs typeface="Calibri" pitchFamily="34" charset="0"/>
              </a:rPr>
              <a:t>Une dynamique </a:t>
            </a:r>
            <a:r>
              <a:rPr lang="fr-FR" altLang="fr-FR" sz="1800" b="1" dirty="0" err="1" smtClean="0">
                <a:latin typeface="Calibri" pitchFamily="34" charset="0"/>
                <a:cs typeface="Calibri" pitchFamily="34" charset="0"/>
              </a:rPr>
              <a:t>multipartenariale</a:t>
            </a:r>
            <a:endParaRPr lang="fr-FR" altLang="fr-FR" sz="1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ZoneTexte 27"/>
          <p:cNvSpPr txBox="1">
            <a:spLocks noChangeArrowheads="1"/>
          </p:cNvSpPr>
          <p:nvPr/>
        </p:nvSpPr>
        <p:spPr bwMode="auto">
          <a:xfrm>
            <a:off x="731838" y="1711325"/>
            <a:ext cx="5521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 smtClean="0">
                <a:latin typeface="Calibri" pitchFamily="34" charset="0"/>
                <a:cs typeface="Calibri" pitchFamily="34" charset="0"/>
              </a:rPr>
              <a:t>Des acteurs institutionnels, publics et privés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dirty="0" smtClean="0">
                <a:latin typeface="Calibri" pitchFamily="34" charset="0"/>
                <a:cs typeface="Calibri" pitchFamily="34" charset="0"/>
              </a:rPr>
              <a:t>Des millions de données, depuis les années 1950</a:t>
            </a:r>
            <a:endParaRPr lang="fr-FR" altLang="fr-FR" sz="16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rme libre 87"/>
          <p:cNvSpPr/>
          <p:nvPr/>
        </p:nvSpPr>
        <p:spPr>
          <a:xfrm>
            <a:off x="3190875" y="4078288"/>
            <a:ext cx="1665288" cy="1928812"/>
          </a:xfrm>
          <a:custGeom>
            <a:avLst/>
            <a:gdLst>
              <a:gd name="connsiteX0" fmla="*/ 0 w 1664208"/>
              <a:gd name="connsiteY0" fmla="*/ 283464 h 1929384"/>
              <a:gd name="connsiteX1" fmla="*/ 640080 w 1664208"/>
              <a:gd name="connsiteY1" fmla="*/ 850392 h 1929384"/>
              <a:gd name="connsiteX2" fmla="*/ 1005840 w 1664208"/>
              <a:gd name="connsiteY2" fmla="*/ 1325880 h 1929384"/>
              <a:gd name="connsiteX3" fmla="*/ 1216152 w 1664208"/>
              <a:gd name="connsiteY3" fmla="*/ 1929384 h 1929384"/>
              <a:gd name="connsiteX4" fmla="*/ 1664208 w 1664208"/>
              <a:gd name="connsiteY4" fmla="*/ 0 h 1929384"/>
              <a:gd name="connsiteX5" fmla="*/ 1078992 w 1664208"/>
              <a:gd name="connsiteY5" fmla="*/ 82296 h 1929384"/>
              <a:gd name="connsiteX6" fmla="*/ 868680 w 1664208"/>
              <a:gd name="connsiteY6" fmla="*/ 128016 h 1929384"/>
              <a:gd name="connsiteX7" fmla="*/ 246888 w 1664208"/>
              <a:gd name="connsiteY7" fmla="*/ 201168 h 1929384"/>
              <a:gd name="connsiteX8" fmla="*/ 0 w 1664208"/>
              <a:gd name="connsiteY8" fmla="*/ 283464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4208" h="1929384">
                <a:moveTo>
                  <a:pt x="0" y="283464"/>
                </a:moveTo>
                <a:lnTo>
                  <a:pt x="640080" y="850392"/>
                </a:lnTo>
                <a:lnTo>
                  <a:pt x="1005840" y="1325880"/>
                </a:lnTo>
                <a:lnTo>
                  <a:pt x="1216152" y="1929384"/>
                </a:lnTo>
                <a:lnTo>
                  <a:pt x="1664208" y="0"/>
                </a:lnTo>
                <a:lnTo>
                  <a:pt x="1078992" y="82296"/>
                </a:lnTo>
                <a:lnTo>
                  <a:pt x="868680" y="128016"/>
                </a:lnTo>
                <a:lnTo>
                  <a:pt x="246888" y="201168"/>
                </a:lnTo>
                <a:lnTo>
                  <a:pt x="0" y="283464"/>
                </a:lnTo>
                <a:close/>
              </a:path>
            </a:pathLst>
          </a:custGeom>
          <a:gradFill flip="none" rotWithShape="1">
            <a:gsLst>
              <a:gs pos="36000">
                <a:schemeClr val="bg1"/>
              </a:gs>
              <a:gs pos="0">
                <a:schemeClr val="bg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2" name="Rectangle 101"/>
          <p:cNvSpPr/>
          <p:nvPr/>
        </p:nvSpPr>
        <p:spPr>
          <a:xfrm>
            <a:off x="4364038" y="1873250"/>
            <a:ext cx="4305300" cy="4335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4143375" y="4956175"/>
            <a:ext cx="4313238" cy="12525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56" name="Connecteur droit 55"/>
          <p:cNvCxnSpPr/>
          <p:nvPr/>
        </p:nvCxnSpPr>
        <p:spPr>
          <a:xfrm>
            <a:off x="5532438" y="1855788"/>
            <a:ext cx="0" cy="31003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 en arc 53"/>
          <p:cNvSpPr/>
          <p:nvPr/>
        </p:nvSpPr>
        <p:spPr>
          <a:xfrm rot="21125321">
            <a:off x="5072063" y="3705225"/>
            <a:ext cx="631825" cy="606425"/>
          </a:xfrm>
          <a:prstGeom prst="circularArrow">
            <a:avLst>
              <a:gd name="adj1" fmla="val 18239"/>
              <a:gd name="adj2" fmla="val 1142319"/>
              <a:gd name="adj3" fmla="val 20498794"/>
              <a:gd name="adj4" fmla="val 610281"/>
              <a:gd name="adj5" fmla="val 158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Line 1"/>
          <p:cNvSpPr/>
          <p:nvPr/>
        </p:nvSpPr>
        <p:spPr>
          <a:xfrm>
            <a:off x="323850" y="652462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440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 dirty="0" smtClean="0">
                <a:latin typeface="Calibri" pitchFamily="34" charset="0"/>
                <a:cs typeface="Calibri" pitchFamily="34" charset="0"/>
              </a:rPr>
              <a:t>De </a:t>
            </a:r>
            <a:r>
              <a:rPr lang="fr-FR" altLang="fr-FR" b="1" dirty="0">
                <a:latin typeface="Calibri" pitchFamily="34" charset="0"/>
                <a:cs typeface="Calibri" pitchFamily="34" charset="0"/>
              </a:rPr>
              <a:t>l’open data à l’open source</a:t>
            </a:r>
            <a:endParaRPr lang="fr-FR" altLang="fr-FR" b="1" dirty="0">
              <a:solidFill>
                <a:srgbClr val="7EB929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4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16"/>
          <p:cNvSpPr txBox="1"/>
          <p:nvPr/>
        </p:nvSpPr>
        <p:spPr>
          <a:xfrm rot="18256986">
            <a:off x="2953544" y="2405856"/>
            <a:ext cx="682625" cy="2778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INSPIRE</a:t>
            </a:r>
          </a:p>
        </p:txBody>
      </p:sp>
      <p:sp>
        <p:nvSpPr>
          <p:cNvPr id="27" name="ZoneTexte 18"/>
          <p:cNvSpPr txBox="1"/>
          <p:nvPr/>
        </p:nvSpPr>
        <p:spPr>
          <a:xfrm rot="18256986">
            <a:off x="-553243" y="2974181"/>
            <a:ext cx="219233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Accès aux données environnementales</a:t>
            </a:r>
          </a:p>
        </p:txBody>
      </p:sp>
      <p:sp>
        <p:nvSpPr>
          <p:cNvPr id="36" name="ZoneTexte 17"/>
          <p:cNvSpPr txBox="1"/>
          <p:nvPr/>
        </p:nvSpPr>
        <p:spPr>
          <a:xfrm rot="18256986">
            <a:off x="1876425" y="2627313"/>
            <a:ext cx="1398588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Réutilisation des données publiques</a:t>
            </a:r>
          </a:p>
        </p:txBody>
      </p:sp>
      <p:grpSp>
        <p:nvGrpSpPr>
          <p:cNvPr id="18445" name="Groupe 36"/>
          <p:cNvGrpSpPr>
            <a:grpSpLocks/>
          </p:cNvGrpSpPr>
          <p:nvPr/>
        </p:nvGrpSpPr>
        <p:grpSpPr bwMode="auto">
          <a:xfrm>
            <a:off x="833438" y="1858963"/>
            <a:ext cx="7843837" cy="0"/>
            <a:chOff x="833120" y="1859280"/>
            <a:chExt cx="7843520" cy="10160"/>
          </a:xfrm>
        </p:grpSpPr>
        <p:cxnSp>
          <p:nvCxnSpPr>
            <p:cNvPr id="8" name="Connecteur droit avec flèche 7"/>
            <p:cNvCxnSpPr/>
            <p:nvPr/>
          </p:nvCxnSpPr>
          <p:spPr>
            <a:xfrm flipV="1">
              <a:off x="1789252" y="1858963"/>
              <a:ext cx="6887884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976328" y="1858963"/>
              <a:ext cx="7508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833446" y="1858963"/>
              <a:ext cx="37622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/>
          <p:cNvSpPr txBox="1"/>
          <p:nvPr/>
        </p:nvSpPr>
        <p:spPr>
          <a:xfrm>
            <a:off x="682625" y="1560513"/>
            <a:ext cx="5492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1990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847850" y="1547813"/>
            <a:ext cx="5508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2000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2482850" y="1539875"/>
            <a:ext cx="54927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2003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3082925" y="1539875"/>
            <a:ext cx="54927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644900" y="1539875"/>
            <a:ext cx="54927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2010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4275138" y="1536700"/>
            <a:ext cx="5492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815138" y="1527175"/>
            <a:ext cx="5492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7799388" y="1527175"/>
            <a:ext cx="55086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2017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103813" y="1535113"/>
            <a:ext cx="55086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2014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5988050" y="1527175"/>
            <a:ext cx="5508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</a:p>
        </p:txBody>
      </p:sp>
      <p:cxnSp>
        <p:nvCxnSpPr>
          <p:cNvPr id="41" name="Connecteur droit 40"/>
          <p:cNvCxnSpPr>
            <a:stCxn id="38" idx="2"/>
          </p:cNvCxnSpPr>
          <p:nvPr/>
        </p:nvCxnSpPr>
        <p:spPr>
          <a:xfrm>
            <a:off x="957263" y="1868488"/>
            <a:ext cx="15875" cy="3000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flipH="1">
            <a:off x="2147888" y="1873250"/>
            <a:ext cx="0" cy="300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17"/>
          <p:cNvSpPr txBox="1"/>
          <p:nvPr/>
        </p:nvSpPr>
        <p:spPr>
          <a:xfrm rot="18256986">
            <a:off x="1078707" y="2707481"/>
            <a:ext cx="1509712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Directive Cadre Eau</a:t>
            </a:r>
          </a:p>
        </p:txBody>
      </p:sp>
      <p:cxnSp>
        <p:nvCxnSpPr>
          <p:cNvPr id="60" name="Connecteur droit 59"/>
          <p:cNvCxnSpPr/>
          <p:nvPr/>
        </p:nvCxnSpPr>
        <p:spPr>
          <a:xfrm flipH="1">
            <a:off x="2773363" y="1863725"/>
            <a:ext cx="0" cy="300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 flipH="1">
            <a:off x="3363913" y="1863725"/>
            <a:ext cx="0" cy="300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 flipH="1">
            <a:off x="3935413" y="1873250"/>
            <a:ext cx="0" cy="300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17"/>
          <p:cNvSpPr txBox="1"/>
          <p:nvPr/>
        </p:nvSpPr>
        <p:spPr>
          <a:xfrm rot="18256986">
            <a:off x="3663950" y="2627313"/>
            <a:ext cx="1398588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Réutilisation des données publiques</a:t>
            </a:r>
          </a:p>
        </p:txBody>
      </p:sp>
      <p:cxnSp>
        <p:nvCxnSpPr>
          <p:cNvPr id="64" name="Connecteur droit 63"/>
          <p:cNvCxnSpPr/>
          <p:nvPr/>
        </p:nvCxnSpPr>
        <p:spPr>
          <a:xfrm flipH="1">
            <a:off x="4560888" y="1863725"/>
            <a:ext cx="0" cy="300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17"/>
          <p:cNvSpPr txBox="1"/>
          <p:nvPr/>
        </p:nvSpPr>
        <p:spPr>
          <a:xfrm rot="18256986">
            <a:off x="2889251" y="2652712"/>
            <a:ext cx="160020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Directive Cadre Eau</a:t>
            </a:r>
          </a:p>
          <a:p>
            <a:pPr algn="r">
              <a:defRPr/>
            </a:pPr>
            <a:r>
              <a:rPr lang="fr-FR" sz="12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(rapportage)</a:t>
            </a:r>
          </a:p>
        </p:txBody>
      </p:sp>
      <p:sp>
        <p:nvSpPr>
          <p:cNvPr id="66" name="ZoneTexte 17"/>
          <p:cNvSpPr txBox="1"/>
          <p:nvPr/>
        </p:nvSpPr>
        <p:spPr>
          <a:xfrm rot="18256986">
            <a:off x="5873751" y="2792412"/>
            <a:ext cx="1771650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2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République numérique</a:t>
            </a:r>
          </a:p>
        </p:txBody>
      </p:sp>
      <p:cxnSp>
        <p:nvCxnSpPr>
          <p:cNvPr id="67" name="Connecteur droit 66"/>
          <p:cNvCxnSpPr/>
          <p:nvPr/>
        </p:nvCxnSpPr>
        <p:spPr>
          <a:xfrm flipH="1">
            <a:off x="7113588" y="1863725"/>
            <a:ext cx="0" cy="300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6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6513" y="3497263"/>
            <a:ext cx="947737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9511" y="2566426"/>
            <a:ext cx="735610" cy="743193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0" y="3549650"/>
            <a:ext cx="1055688" cy="215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0" name="Picture 12" descr="Résultat de recherche d'images pour &quot;&quot;eaufrance&quot;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5225" y="4254500"/>
            <a:ext cx="10017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1" name="Picture 14" descr="European Environment Agency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0713" y="3592513"/>
            <a:ext cx="4984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 descr="http://cnig.gouv.fr/wp-content/uploads/2015/01/AnanasInspir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74938" y="3621088"/>
            <a:ext cx="466725" cy="482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73" name="Imag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9550" y="4103688"/>
            <a:ext cx="4953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538663" y="4221163"/>
            <a:ext cx="1585912" cy="203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038" y="4625975"/>
            <a:ext cx="1244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" name="Connecteur droit 83"/>
          <p:cNvCxnSpPr/>
          <p:nvPr/>
        </p:nvCxnSpPr>
        <p:spPr>
          <a:xfrm>
            <a:off x="4143375" y="4956175"/>
            <a:ext cx="431323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77" name="Image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5463" y="4584700"/>
            <a:ext cx="3270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8" name="ZoneTexte 80"/>
          <p:cNvSpPr txBox="1">
            <a:spLocks noChangeArrowheads="1"/>
          </p:cNvSpPr>
          <p:nvPr/>
        </p:nvSpPr>
        <p:spPr bwMode="auto">
          <a:xfrm>
            <a:off x="5808663" y="4983163"/>
            <a:ext cx="8969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latin typeface="Calibri" pitchFamily="34" charset="0"/>
                <a:cs typeface="Calibri" pitchFamily="34" charset="0"/>
              </a:rPr>
              <a:t>Hub’Eau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4840288" y="5270500"/>
            <a:ext cx="7969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Sourcier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5162550" y="5526088"/>
            <a:ext cx="137160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Géo</a:t>
            </a:r>
            <a:r>
              <a:rPr lang="fr-FR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Traitements</a:t>
            </a:r>
            <a:endParaRPr lang="fr-FR" sz="14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4267200" y="4973638"/>
            <a:ext cx="11414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InGeoCloudS</a:t>
            </a:r>
            <a:endParaRPr lang="fr-FR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82" name="ZoneTexte 93"/>
          <p:cNvSpPr txBox="1">
            <a:spLocks noChangeArrowheads="1"/>
          </p:cNvSpPr>
          <p:nvPr/>
        </p:nvSpPr>
        <p:spPr bwMode="auto">
          <a:xfrm>
            <a:off x="6319838" y="5260975"/>
            <a:ext cx="1216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latin typeface="Calibri" pitchFamily="34" charset="0"/>
                <a:cs typeface="Calibri" pitchFamily="34" charset="0"/>
              </a:rPr>
              <a:t>WILD / oWS</a:t>
            </a:r>
          </a:p>
        </p:txBody>
      </p:sp>
      <p:sp>
        <p:nvSpPr>
          <p:cNvPr id="18483" name="ZoneTexte 95"/>
          <p:cNvSpPr txBox="1">
            <a:spLocks noChangeArrowheads="1"/>
          </p:cNvSpPr>
          <p:nvPr/>
        </p:nvSpPr>
        <p:spPr bwMode="auto">
          <a:xfrm>
            <a:off x="6683375" y="5518150"/>
            <a:ext cx="1136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latin typeface="Calibri" pitchFamily="34" charset="0"/>
                <a:cs typeface="Calibri" pitchFamily="34" charset="0"/>
              </a:rPr>
              <a:t>Aquadrone</a:t>
            </a:r>
          </a:p>
        </p:txBody>
      </p:sp>
      <p:sp>
        <p:nvSpPr>
          <p:cNvPr id="18484" name="ZoneTexte 96"/>
          <p:cNvSpPr txBox="1">
            <a:spLocks noChangeArrowheads="1"/>
          </p:cNvSpPr>
          <p:nvPr/>
        </p:nvSpPr>
        <p:spPr bwMode="auto">
          <a:xfrm>
            <a:off x="7088188" y="5759450"/>
            <a:ext cx="6365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l-GR" altLang="fr-FR" sz="1600" b="1"/>
              <a:t>ε</a:t>
            </a:r>
            <a:r>
              <a:rPr lang="fr-FR" altLang="fr-FR" sz="1600" b="1">
                <a:latin typeface="Calibri" pitchFamily="34" charset="0"/>
                <a:cs typeface="Calibri" pitchFamily="34" charset="0"/>
              </a:rPr>
              <a:t>iko+</a:t>
            </a:r>
          </a:p>
        </p:txBody>
      </p:sp>
      <p:pic>
        <p:nvPicPr>
          <p:cNvPr id="26632" name="Picture 8" descr="Logo du site Naïades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551613" y="4194175"/>
            <a:ext cx="1781175" cy="385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9300" y="3538538"/>
            <a:ext cx="1195388" cy="3397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ZoneTexte 67"/>
          <p:cNvSpPr txBox="1"/>
          <p:nvPr/>
        </p:nvSpPr>
        <p:spPr>
          <a:xfrm>
            <a:off x="314325" y="82550"/>
            <a:ext cx="11160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8488" name="Rectangle 11"/>
          <p:cNvSpPr>
            <a:spLocks noChangeArrowheads="1"/>
          </p:cNvSpPr>
          <p:nvPr/>
        </p:nvSpPr>
        <p:spPr bwMode="auto">
          <a:xfrm>
            <a:off x="323850" y="6516688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8489" name="Groupe 70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72" name="Rectangle 71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18491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 1"/>
          <p:cNvSpPr/>
          <p:nvPr/>
        </p:nvSpPr>
        <p:spPr>
          <a:xfrm>
            <a:off x="323850" y="652462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464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>
                <a:latin typeface="Calibri" pitchFamily="34" charset="0"/>
                <a:cs typeface="Calibri" pitchFamily="34" charset="0"/>
              </a:rPr>
              <a:t>Un accès libre, partagé, efficace</a:t>
            </a:r>
            <a:endParaRPr lang="fr-FR" altLang="fr-FR" b="1">
              <a:solidFill>
                <a:srgbClr val="7EB929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4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314325" y="82550"/>
            <a:ext cx="11160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323850" y="6516688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468" name="Imag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363" y="5668963"/>
            <a:ext cx="676275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9" name="ZoneTexte 35"/>
          <p:cNvSpPr txBox="1">
            <a:spLocks noChangeArrowheads="1"/>
          </p:cNvSpPr>
          <p:nvPr/>
        </p:nvSpPr>
        <p:spPr bwMode="auto">
          <a:xfrm>
            <a:off x="438150" y="5573713"/>
            <a:ext cx="1135063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000" dirty="0">
                <a:latin typeface="Calibri" pitchFamily="34" charset="0"/>
                <a:cs typeface="Calibri" pitchFamily="34" charset="0"/>
              </a:rPr>
              <a:t>Voir publication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000" dirty="0">
                <a:latin typeface="Calibri" pitchFamily="34" charset="0"/>
                <a:cs typeface="Calibri" pitchFamily="34" charset="0"/>
              </a:rPr>
              <a:t>A. Liccardi, 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000" dirty="0">
                <a:latin typeface="Calibri" pitchFamily="34" charset="0"/>
                <a:cs typeface="Calibri" pitchFamily="34" charset="0"/>
              </a:rPr>
              <a:t>L. </a:t>
            </a:r>
            <a:r>
              <a:rPr lang="fr-FR" altLang="fr-FR" sz="1000" dirty="0" err="1">
                <a:latin typeface="Calibri" pitchFamily="34" charset="0"/>
                <a:cs typeface="Calibri" pitchFamily="34" charset="0"/>
              </a:rPr>
              <a:t>Coudercy</a:t>
            </a:r>
            <a:r>
              <a:rPr lang="fr-FR" altLang="fr-FR" sz="1000" dirty="0">
                <a:latin typeface="Calibri" pitchFamily="34" charset="0"/>
                <a:cs typeface="Calibri" pitchFamily="34" charset="0"/>
              </a:rPr>
              <a:t>, 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000" dirty="0">
                <a:latin typeface="Calibri" pitchFamily="34" charset="0"/>
                <a:cs typeface="Calibri" pitchFamily="34" charset="0"/>
              </a:rPr>
              <a:t>S. Dembski 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000" dirty="0">
                <a:latin typeface="Calibri" pitchFamily="34" charset="0"/>
                <a:cs typeface="Calibri" pitchFamily="34" charset="0"/>
              </a:rPr>
              <a:t>&amp; A. Mauclerc</a:t>
            </a:r>
          </a:p>
        </p:txBody>
      </p:sp>
      <p:sp>
        <p:nvSpPr>
          <p:cNvPr id="19470" name="ZoneTexte 60"/>
          <p:cNvSpPr txBox="1">
            <a:spLocks noChangeArrowheads="1"/>
          </p:cNvSpPr>
          <p:nvPr/>
        </p:nvSpPr>
        <p:spPr bwMode="auto">
          <a:xfrm>
            <a:off x="228600" y="2298700"/>
            <a:ext cx="387191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r>
              <a:rPr lang="fr-FR" altLang="fr-FR" sz="1600" b="1">
                <a:latin typeface="Calibri" pitchFamily="34" charset="0"/>
                <a:cs typeface="Calibri" pitchFamily="34" charset="0"/>
              </a:rPr>
              <a:t>Nouvelles approches</a:t>
            </a:r>
          </a:p>
          <a:p>
            <a:pPr eaLnBrk="1" hangingPunct="1"/>
            <a:r>
              <a:rPr lang="fr-FR" altLang="fr-FR" sz="1600" b="1">
                <a:latin typeface="Calibri" pitchFamily="34" charset="0"/>
                <a:cs typeface="Calibri" pitchFamily="34" charset="0"/>
              </a:rPr>
              <a:t>	d’acquisition d’informations</a:t>
            </a:r>
          </a:p>
          <a:p>
            <a:pPr eaLnBrk="1" hangingPunct="1"/>
            <a:endParaRPr lang="fr-FR" altLang="fr-FR" sz="1600" b="1">
              <a:latin typeface="Calibri" pitchFamily="34" charset="0"/>
              <a:cs typeface="Calibri" pitchFamily="34" charset="0"/>
            </a:endParaRPr>
          </a:p>
          <a:p>
            <a:pPr eaLnBrk="1" hangingPunct="1"/>
            <a:r>
              <a:rPr lang="fr-FR" altLang="fr-FR" sz="1600" b="1">
                <a:latin typeface="Calibri" pitchFamily="34" charset="0"/>
                <a:cs typeface="Calibri" pitchFamily="34" charset="0"/>
              </a:rPr>
              <a:t>Architecture(s) et organisation</a:t>
            </a:r>
          </a:p>
          <a:p>
            <a:pPr eaLnBrk="1" hangingPunct="1"/>
            <a:r>
              <a:rPr lang="fr-FR" altLang="fr-FR" sz="1600" b="1">
                <a:latin typeface="Calibri" pitchFamily="34" charset="0"/>
                <a:cs typeface="Calibri" pitchFamily="34" charset="0"/>
              </a:rPr>
              <a:t>	des systèmes répartis</a:t>
            </a:r>
          </a:p>
          <a:p>
            <a:pPr eaLnBrk="1" hangingPunct="1"/>
            <a:endParaRPr lang="fr-FR" altLang="fr-FR" sz="1600" b="1">
              <a:latin typeface="Calibri" pitchFamily="34" charset="0"/>
              <a:cs typeface="Calibri" pitchFamily="34" charset="0"/>
            </a:endParaRPr>
          </a:p>
          <a:p>
            <a:pPr eaLnBrk="1" hangingPunct="1"/>
            <a:r>
              <a:rPr lang="fr-FR" altLang="fr-FR" sz="1600" b="1">
                <a:latin typeface="Calibri" pitchFamily="34" charset="0"/>
                <a:cs typeface="Calibri" pitchFamily="34" charset="0"/>
              </a:rPr>
              <a:t>Services et traitements</a:t>
            </a:r>
          </a:p>
          <a:p>
            <a:pPr eaLnBrk="1" hangingPunct="1"/>
            <a:r>
              <a:rPr lang="fr-FR" altLang="fr-FR" sz="1600" b="1">
                <a:latin typeface="Calibri" pitchFamily="34" charset="0"/>
                <a:cs typeface="Calibri" pitchFamily="34" charset="0"/>
              </a:rPr>
              <a:t>	interopérables</a:t>
            </a:r>
          </a:p>
          <a:p>
            <a:pPr eaLnBrk="1" hangingPunct="1"/>
            <a:endParaRPr lang="fr-FR" altLang="fr-FR" sz="1600" b="1">
              <a:latin typeface="Calibri" pitchFamily="34" charset="0"/>
              <a:cs typeface="Calibri" pitchFamily="34" charset="0"/>
            </a:endParaRPr>
          </a:p>
          <a:p>
            <a:pPr eaLnBrk="1" hangingPunct="1"/>
            <a:r>
              <a:rPr lang="fr-FR" altLang="fr-FR" sz="1600" b="1">
                <a:latin typeface="Calibri" pitchFamily="34" charset="0"/>
                <a:cs typeface="Calibri" pitchFamily="34" charset="0"/>
              </a:rPr>
              <a:t>API et diffusion</a:t>
            </a:r>
          </a:p>
          <a:p>
            <a:pPr eaLnBrk="1" hangingPunct="1"/>
            <a:r>
              <a:rPr lang="fr-FR" altLang="fr-FR" sz="1600" b="1">
                <a:latin typeface="Calibri" pitchFamily="34" charset="0"/>
                <a:cs typeface="Calibri" pitchFamily="34" charset="0"/>
              </a:rPr>
              <a:t>	des données</a:t>
            </a:r>
          </a:p>
        </p:txBody>
      </p:sp>
      <p:sp>
        <p:nvSpPr>
          <p:cNvPr id="19475" name="AutoShape 58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19476" name="AutoShape 60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grpSp>
        <p:nvGrpSpPr>
          <p:cNvPr id="2" name="Groupe 1"/>
          <p:cNvGrpSpPr/>
          <p:nvPr/>
        </p:nvGrpSpPr>
        <p:grpSpPr>
          <a:xfrm>
            <a:off x="3481388" y="1392238"/>
            <a:ext cx="5529262" cy="4733925"/>
            <a:chOff x="3481388" y="1392238"/>
            <a:chExt cx="5529262" cy="4733925"/>
          </a:xfrm>
        </p:grpSpPr>
        <p:sp>
          <p:nvSpPr>
            <p:cNvPr id="11" name="ZoneTexte 10"/>
            <p:cNvSpPr txBox="1"/>
            <p:nvPr/>
          </p:nvSpPr>
          <p:spPr>
            <a:xfrm>
              <a:off x="3740150" y="2092325"/>
              <a:ext cx="2955925" cy="739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fr-F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data.eaufrance.fr</a:t>
              </a:r>
            </a:p>
            <a:p>
              <a:pPr algn="r">
                <a:defRPr/>
              </a:pPr>
              <a:r>
                <a:rPr lang="fr-F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eaufrance.fr</a:t>
              </a:r>
            </a:p>
            <a:p>
              <a:pPr algn="r">
                <a:defRPr/>
              </a:pPr>
              <a:r>
                <a:rPr lang="fr-F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pole-inside.fr</a:t>
              </a:r>
            </a:p>
          </p:txBody>
        </p:sp>
        <p:sp>
          <p:nvSpPr>
            <p:cNvPr id="10" name="Flèche droite 9"/>
            <p:cNvSpPr/>
            <p:nvPr/>
          </p:nvSpPr>
          <p:spPr>
            <a:xfrm>
              <a:off x="3481388" y="3019425"/>
              <a:ext cx="3368675" cy="1701800"/>
            </a:xfrm>
            <a:prstGeom prst="rightArrow">
              <a:avLst>
                <a:gd name="adj1" fmla="val 50000"/>
                <a:gd name="adj2" fmla="val 3154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93" name="Rectangle à coins arrondis 92"/>
            <p:cNvSpPr/>
            <p:nvPr/>
          </p:nvSpPr>
          <p:spPr>
            <a:xfrm>
              <a:off x="6850063" y="5292725"/>
              <a:ext cx="1765300" cy="70961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1" name="Rectangle à coins arrondis 90"/>
            <p:cNvSpPr/>
            <p:nvPr/>
          </p:nvSpPr>
          <p:spPr>
            <a:xfrm>
              <a:off x="6837363" y="2843213"/>
              <a:ext cx="1765300" cy="7080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6826250" y="1558925"/>
              <a:ext cx="1763713" cy="70961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9471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775" y="2528888"/>
              <a:ext cx="484188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2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513" y="3233738"/>
              <a:ext cx="709612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3" name="Image 38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1392238"/>
              <a:ext cx="623888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4" name="Picture 55" descr="https://lh3.googleusercontent.com/RGABFSsGAUdRObkuoegLDePsuJYH5dz3v2KUY7n4ojMg60i0w48_ZgMFR8irDnS9OgVj3b2v0Vpn3cl9fRAkZyRd9g8iPzi59i0aeAkaLNOGeQmVgOin7_HPWpK_7ivU4INB3cOe9bM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813" y="1930400"/>
              <a:ext cx="525462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477" name="Groupe 7"/>
            <p:cNvGrpSpPr>
              <a:grpSpLocks/>
            </p:cNvGrpSpPr>
            <p:nvPr/>
          </p:nvGrpSpPr>
          <p:grpSpPr bwMode="auto">
            <a:xfrm>
              <a:off x="3786188" y="2212975"/>
              <a:ext cx="2451100" cy="3100388"/>
              <a:chOff x="5186950" y="1958326"/>
              <a:chExt cx="2451264" cy="3099793"/>
            </a:xfrm>
          </p:grpSpPr>
          <p:pic>
            <p:nvPicPr>
              <p:cNvPr id="19497" name="Picture 49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9953" y="1958326"/>
                <a:ext cx="1458695" cy="963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8" name="Picture 50"/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7667" y="2403028"/>
                <a:ext cx="2020310" cy="11696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99" name="Picture 52"/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07488">
                <a:off x="5842057" y="4187765"/>
                <a:ext cx="1717025" cy="870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0" name="Picture 53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1143430">
                <a:off x="6170642" y="3287154"/>
                <a:ext cx="1467572" cy="9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1" name="Picture 62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6950" y="3737173"/>
                <a:ext cx="1200872" cy="5375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2" name="Rectangle à coins arrondis 91"/>
            <p:cNvSpPr/>
            <p:nvPr/>
          </p:nvSpPr>
          <p:spPr>
            <a:xfrm>
              <a:off x="6826250" y="4073525"/>
              <a:ext cx="1763713" cy="70961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9479" name="Picture 61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3113" y="4089400"/>
              <a:ext cx="59372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0" name="Picture 56"/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00" y="4410075"/>
              <a:ext cx="511175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1" name="Picture 63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438" y="5175250"/>
              <a:ext cx="490537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2" name="Picture 8" descr="Logo du site Naïades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2313" y="5981700"/>
              <a:ext cx="668337" cy="144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83" name="Picture 9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7550" y="5711825"/>
              <a:ext cx="596900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1"/>
            <p:cNvSpPr txBox="1"/>
            <p:nvPr/>
          </p:nvSpPr>
          <p:spPr>
            <a:xfrm>
              <a:off x="6831013" y="1592263"/>
              <a:ext cx="1492250" cy="647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9pPr>
            </a:lstStyle>
            <a:p>
              <a:pPr eaLnBrk="1" hangingPunct="1"/>
              <a:r>
                <a:rPr lang="fr-FR" altLang="fr-FR" sz="1200" b="1">
                  <a:solidFill>
                    <a:srgbClr val="10253F"/>
                  </a:solidFill>
                  <a:latin typeface="Calibri" pitchFamily="34" charset="0"/>
                  <a:cs typeface="Calibri" pitchFamily="34" charset="0"/>
                </a:rPr>
                <a:t>Acquérir de nouvelles données</a:t>
              </a:r>
            </a:p>
            <a:p>
              <a:pPr eaLnBrk="1" hangingPunct="1"/>
              <a:r>
                <a:rPr lang="fr-FR" altLang="fr-FR" sz="1200">
                  <a:solidFill>
                    <a:srgbClr val="10253F"/>
                  </a:solidFill>
                  <a:latin typeface="Calibri" pitchFamily="34" charset="0"/>
                  <a:cs typeface="Calibri" pitchFamily="34" charset="0"/>
                </a:rPr>
                <a:t>Aquadrone, </a:t>
              </a:r>
              <a:r>
                <a:rPr lang="el-GR" altLang="fr-FR" sz="1200">
                  <a:solidFill>
                    <a:srgbClr val="10253F"/>
                  </a:solidFill>
                </a:rPr>
                <a:t>ε</a:t>
              </a:r>
              <a:r>
                <a:rPr lang="fr-FR" altLang="fr-FR" sz="1200">
                  <a:solidFill>
                    <a:srgbClr val="10253F"/>
                  </a:solidFill>
                </a:rPr>
                <a:t>iko+</a:t>
              </a:r>
              <a:endParaRPr lang="fr-FR" altLang="fr-FR" sz="1200">
                <a:solidFill>
                  <a:srgbClr val="10253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6845300" y="2870200"/>
              <a:ext cx="1490663" cy="6461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2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Faciliter les traitements</a:t>
              </a:r>
            </a:p>
            <a:p>
              <a:pPr>
                <a:defRPr/>
              </a:pPr>
              <a:r>
                <a:rPr lang="fr-FR" sz="12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WILD, </a:t>
              </a:r>
              <a:r>
                <a:rPr lang="fr-FR" sz="12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oWS</a:t>
              </a:r>
              <a:endParaRPr lang="fr-FR" sz="12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ZoneTexte 100"/>
            <p:cNvSpPr txBox="1"/>
            <p:nvPr/>
          </p:nvSpPr>
          <p:spPr>
            <a:xfrm>
              <a:off x="6837363" y="4113213"/>
              <a:ext cx="1492250" cy="6477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9pPr>
            </a:lstStyle>
            <a:p>
              <a:pPr eaLnBrk="1" hangingPunct="1"/>
              <a:r>
                <a:rPr lang="fr-FR" altLang="fr-FR" sz="1200" b="1">
                  <a:solidFill>
                    <a:srgbClr val="10253F"/>
                  </a:solidFill>
                  <a:latin typeface="Calibri" pitchFamily="34" charset="0"/>
                  <a:cs typeface="Calibri" pitchFamily="34" charset="0"/>
                </a:rPr>
                <a:t>Libérer les données</a:t>
              </a:r>
            </a:p>
            <a:p>
              <a:pPr eaLnBrk="1" hangingPunct="1"/>
              <a:r>
                <a:rPr lang="fr-FR" altLang="fr-FR" sz="1200">
                  <a:solidFill>
                    <a:srgbClr val="10253F"/>
                  </a:solidFill>
                  <a:latin typeface="Calibri" pitchFamily="34" charset="0"/>
                  <a:cs typeface="Calibri" pitchFamily="34" charset="0"/>
                </a:rPr>
                <a:t>Hub’eau, </a:t>
              </a:r>
              <a:r>
                <a:rPr lang="el-GR" altLang="fr-FR" sz="1200">
                  <a:solidFill>
                    <a:srgbClr val="10253F"/>
                  </a:solidFill>
                </a:rPr>
                <a:t>ε</a:t>
              </a:r>
              <a:r>
                <a:rPr lang="fr-FR" altLang="fr-FR" sz="1200">
                  <a:solidFill>
                    <a:srgbClr val="10253F"/>
                  </a:solidFill>
                </a:rPr>
                <a:t>iko</a:t>
              </a:r>
            </a:p>
            <a:p>
              <a:pPr eaLnBrk="1" hangingPunct="1"/>
              <a:r>
                <a:rPr lang="fr-FR" altLang="fr-FR" sz="1200">
                  <a:solidFill>
                    <a:srgbClr val="10253F"/>
                  </a:solidFill>
                  <a:latin typeface="Calibri" pitchFamily="34" charset="0"/>
                  <a:cs typeface="Calibri" pitchFamily="34" charset="0"/>
                </a:rPr>
                <a:t>Déclinaisons API</a:t>
              </a:r>
            </a:p>
          </p:txBody>
        </p:sp>
        <p:sp>
          <p:nvSpPr>
            <p:cNvPr id="102" name="ZoneTexte 101"/>
            <p:cNvSpPr txBox="1"/>
            <p:nvPr/>
          </p:nvSpPr>
          <p:spPr>
            <a:xfrm>
              <a:off x="6851650" y="5319713"/>
              <a:ext cx="1492250" cy="6461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200" b="1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Découvrir et rejouer</a:t>
              </a:r>
            </a:p>
            <a:p>
              <a:pPr>
                <a:defRPr/>
              </a:pPr>
              <a:r>
                <a:rPr lang="fr-FR" sz="12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Toile </a:t>
              </a:r>
              <a:r>
                <a:rPr lang="fr-FR" sz="1200" dirty="0" err="1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EauFrance</a:t>
              </a:r>
              <a:endParaRPr lang="fr-FR" sz="1200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>
                <a:defRPr/>
              </a:pPr>
              <a:r>
                <a:rPr lang="fr-FR" sz="12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Naïades / SEEE</a:t>
              </a:r>
            </a:p>
          </p:txBody>
        </p:sp>
      </p:grpSp>
      <p:pic>
        <p:nvPicPr>
          <p:cNvPr id="19488" name="Image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3763" y="5943600"/>
            <a:ext cx="633412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89" name="Image 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5563" y="5959475"/>
            <a:ext cx="3667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0" name="Picture 29" descr="RÃ©sultat de recherche d'images pour &quot;brgm&quot;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9250" y="5911850"/>
            <a:ext cx="908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1" name="Picture 97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2750" y="5992813"/>
            <a:ext cx="60642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2" name="Picture 16" descr="RÃ©sultat de recherche d'images pour &quot;fcbn&quot;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0138" y="5959475"/>
            <a:ext cx="28733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3" name="Picture 6" descr="RÃ©sultat de recherche d'images pour &quot;parcs nationaux de france&quot;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5F3F4"/>
              </a:clrFrom>
              <a:clrTo>
                <a:srgbClr val="F5F3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36237">
            <a:off x="5226050" y="5808663"/>
            <a:ext cx="75723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94" name="Groupe 123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125" name="Rectangle 124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19496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Shape 1"/>
          <p:cNvSpPr txBox="1">
            <a:spLocks noChangeArrowheads="1"/>
          </p:cNvSpPr>
          <p:nvPr/>
        </p:nvSpPr>
        <p:spPr bwMode="auto">
          <a:xfrm>
            <a:off x="2314575" y="1541463"/>
            <a:ext cx="637857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5400" b="1">
                <a:latin typeface="Calibri" pitchFamily="34" charset="0"/>
                <a:cs typeface="Calibri" pitchFamily="34" charset="0"/>
              </a:rPr>
              <a:t>Nouveaux modes d’acquisition</a:t>
            </a:r>
            <a:endParaRPr lang="fr-FR" altLang="fr-FR" sz="4000" b="1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519863" y="5641975"/>
            <a:ext cx="0" cy="1082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4" name="ZoneTexte 2"/>
          <p:cNvSpPr txBox="1">
            <a:spLocks noChangeArrowheads="1"/>
          </p:cNvSpPr>
          <p:nvPr/>
        </p:nvSpPr>
        <p:spPr bwMode="auto">
          <a:xfrm>
            <a:off x="417513" y="1403350"/>
            <a:ext cx="1944687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1500">
                <a:latin typeface="Calibri" pitchFamily="34" charset="0"/>
                <a:cs typeface="Calibri" pitchFamily="34" charset="0"/>
              </a:rPr>
              <a:t>1 |</a:t>
            </a:r>
          </a:p>
        </p:txBody>
      </p:sp>
      <p:pic>
        <p:nvPicPr>
          <p:cNvPr id="2048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450" y="4843463"/>
            <a:ext cx="1998663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4181475" y="5726113"/>
            <a:ext cx="226853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Alexandre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Liccardi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6038" y="2644775"/>
            <a:ext cx="8262937" cy="1725613"/>
            <a:chOff x="46038" y="2644775"/>
            <a:chExt cx="8262937" cy="1725613"/>
          </a:xfrm>
        </p:grpSpPr>
        <p:pic>
          <p:nvPicPr>
            <p:cNvPr id="21516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8" y="2644775"/>
              <a:ext cx="3511550" cy="172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28" name="Groupe 23"/>
            <p:cNvGrpSpPr>
              <a:grpSpLocks/>
            </p:cNvGrpSpPr>
            <p:nvPr/>
          </p:nvGrpSpPr>
          <p:grpSpPr bwMode="auto">
            <a:xfrm>
              <a:off x="3322638" y="2938463"/>
              <a:ext cx="4986337" cy="1077912"/>
              <a:chOff x="3349427" y="2737277"/>
              <a:chExt cx="4986635" cy="1077218"/>
            </a:xfrm>
          </p:grpSpPr>
          <p:sp>
            <p:nvSpPr>
              <p:cNvPr id="21543" name="ZoneTexte 27"/>
              <p:cNvSpPr txBox="1">
                <a:spLocks noChangeArrowheads="1"/>
              </p:cNvSpPr>
              <p:nvPr/>
            </p:nvSpPr>
            <p:spPr bwMode="auto">
              <a:xfrm>
                <a:off x="3349427" y="2737277"/>
                <a:ext cx="4986635" cy="1077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1pPr>
                <a:lvl2pPr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  <a:cs typeface="DejaVu Sans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600" b="1" dirty="0">
                    <a:latin typeface="Calibri" pitchFamily="34" charset="0"/>
                    <a:cs typeface="Calibri" pitchFamily="34" charset="0"/>
                  </a:rPr>
                  <a:t>Trois phases de sortie :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600" dirty="0">
                    <a:latin typeface="Calibri" pitchFamily="34" charset="0"/>
                    <a:cs typeface="Calibri" pitchFamily="34" charset="0"/>
                  </a:rPr>
                  <a:t>préparation, calibrage, réseau utilisateurs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600" dirty="0">
                    <a:latin typeface="Calibri" pitchFamily="34" charset="0"/>
                    <a:cs typeface="Calibri" pitchFamily="34" charset="0"/>
                  </a:rPr>
                  <a:t>collecte des données (sous l’eau : centrale inertielle)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fr-FR" altLang="fr-FR" sz="1600" dirty="0">
                    <a:latin typeface="Calibri" pitchFamily="34" charset="0"/>
                    <a:cs typeface="Calibri" pitchFamily="34" charset="0"/>
                  </a:rPr>
                  <a:t>recalibrage (surface : GPS RTK)</a:t>
                </a:r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3606617" y="3060918"/>
                <a:ext cx="219088" cy="215761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000" b="1" dirty="0"/>
                  <a:t>1</a:t>
                </a:r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606617" y="3295717"/>
                <a:ext cx="219088" cy="215761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000" b="1" dirty="0"/>
                  <a:t>2</a:t>
                </a:r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3606617" y="3535275"/>
                <a:ext cx="219088" cy="215761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fr-FR" sz="1000" b="1" dirty="0"/>
                  <a:t>3</a:t>
                </a:r>
              </a:p>
            </p:txBody>
          </p:sp>
        </p:grpSp>
      </p:grpSp>
      <p:pic>
        <p:nvPicPr>
          <p:cNvPr id="21506" name="Picture 2" descr="C:\Transfert\Dropbox\Onema\Drones\Lucinda\IMG_77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694363"/>
            <a:ext cx="3322638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Line 1"/>
          <p:cNvSpPr/>
          <p:nvPr/>
        </p:nvSpPr>
        <p:spPr>
          <a:xfrm>
            <a:off x="323850" y="652462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508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 dirty="0">
                <a:latin typeface="Calibri" pitchFamily="34" charset="0"/>
                <a:cs typeface="Calibri" pitchFamily="34" charset="0"/>
              </a:rPr>
              <a:t>Aquadrone, le drone sous-marin open source </a:t>
            </a:r>
            <a:r>
              <a:rPr lang="fr-FR" altLang="fr-FR" b="1" dirty="0" smtClean="0">
                <a:latin typeface="Calibri" pitchFamily="34" charset="0"/>
                <a:cs typeface="Calibri" pitchFamily="34" charset="0"/>
              </a:rPr>
              <a:t>1/2 </a:t>
            </a:r>
            <a:endParaRPr lang="fr-FR" altLang="fr-FR" b="1" dirty="0">
              <a:solidFill>
                <a:srgbClr val="7EB929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314325" y="82550"/>
            <a:ext cx="33670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Nouveaux modes d’acquisition de données</a:t>
            </a:r>
          </a:p>
        </p:txBody>
      </p:sp>
      <p:sp>
        <p:nvSpPr>
          <p:cNvPr id="21511" name="Rectangle 11"/>
          <p:cNvSpPr>
            <a:spLocks noChangeArrowheads="1"/>
          </p:cNvSpPr>
          <p:nvPr/>
        </p:nvSpPr>
        <p:spPr bwMode="auto">
          <a:xfrm>
            <a:off x="323850" y="6516688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512" name="AutoShape 58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1513" name="AutoShape 60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grpSp>
        <p:nvGrpSpPr>
          <p:cNvPr id="21514" name="Groupe 36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38" name="Rectangle 37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1550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15" name="Picture 41" descr="RÃ©sultat de recherche d'images pour &quot;emlid&quot;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9138" y="3014663"/>
            <a:ext cx="495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7" name="Groupe 7"/>
          <p:cNvGrpSpPr>
            <a:grpSpLocks/>
          </p:cNvGrpSpPr>
          <p:nvPr/>
        </p:nvGrpSpPr>
        <p:grpSpPr bwMode="auto">
          <a:xfrm>
            <a:off x="323850" y="1255713"/>
            <a:ext cx="8583613" cy="1389062"/>
            <a:chOff x="323849" y="1255940"/>
            <a:chExt cx="8583614" cy="1388407"/>
          </a:xfrm>
        </p:grpSpPr>
        <p:sp>
          <p:nvSpPr>
            <p:cNvPr id="43" name="Rectangle 42"/>
            <p:cNvSpPr/>
            <p:nvPr/>
          </p:nvSpPr>
          <p:spPr>
            <a:xfrm>
              <a:off x="323849" y="1257526"/>
              <a:ext cx="8583614" cy="13868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1548" name="Picture 4" descr="C:\Transfert\Dropbox\Onema\Drones\photos_aquadrone\20170629_174433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255940"/>
              <a:ext cx="2467794" cy="1388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1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5650" y="5764213"/>
            <a:ext cx="611188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2" descr="See original image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8663" y="4516438"/>
            <a:ext cx="7254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0" name="Image 18" descr="https://pixhawk.org/lib/exe/fetch.php?tok=984a4a&amp;media=http%3A%2F%2Fwww.openhardwaresummit.org%2Fwp-content%2Fuploads%2F2011%2F08%2Foshw-logo-100-px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5084763"/>
            <a:ext cx="5937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1" name="Picture 4" descr="Afficher l'image d'origi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8213" y="3973513"/>
            <a:ext cx="534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2" name="Picture 6" descr="Afficher l'image d'origine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5963" y="3673475"/>
            <a:ext cx="2921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3" name="Picture 8" descr="Afficher l'image d'origin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8388" y="3670300"/>
            <a:ext cx="2603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4" name="Imag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5963" y="4049713"/>
            <a:ext cx="392112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5" name="Imag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9813" y="3216275"/>
            <a:ext cx="3317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6" name="Imag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9625" y="3322638"/>
            <a:ext cx="204788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ZoneTexte 58"/>
          <p:cNvSpPr txBox="1"/>
          <p:nvPr/>
        </p:nvSpPr>
        <p:spPr>
          <a:xfrm>
            <a:off x="2792413" y="1243013"/>
            <a:ext cx="3962400" cy="1354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solidFill>
                  <a:srgbClr val="3399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Aquadrone, le drone sous-marin (2017)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positionnement à la surface et sous l’eau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correction et visualisation temps « réel »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multi-sondes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(dont sonar, chimie…)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haute performance / coût &lt; 5 000 €</a:t>
            </a:r>
          </a:p>
        </p:txBody>
      </p:sp>
      <p:pic>
        <p:nvPicPr>
          <p:cNvPr id="21529" name="Image 14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5863" y="2895600"/>
            <a:ext cx="2032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30" name="Picture 4" descr="http://www.pole-inside.fr/sites/default/files/styles/large/public/pic1_2.png?itok=5POSduQS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4813" y="1257300"/>
            <a:ext cx="215265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354138" y="4437063"/>
            <a:ext cx="6731000" cy="1771650"/>
            <a:chOff x="1354138" y="4437063"/>
            <a:chExt cx="6731000" cy="1771650"/>
          </a:xfrm>
        </p:grpSpPr>
        <p:grpSp>
          <p:nvGrpSpPr>
            <p:cNvPr id="21531" name="Groupe 6"/>
            <p:cNvGrpSpPr>
              <a:grpSpLocks/>
            </p:cNvGrpSpPr>
            <p:nvPr/>
          </p:nvGrpSpPr>
          <p:grpSpPr bwMode="auto">
            <a:xfrm>
              <a:off x="1354138" y="4437063"/>
              <a:ext cx="6731000" cy="1122362"/>
              <a:chOff x="1354138" y="4676559"/>
              <a:chExt cx="6730954" cy="1122461"/>
            </a:xfrm>
          </p:grpSpPr>
          <p:grpSp>
            <p:nvGrpSpPr>
              <p:cNvPr id="21534" name="Groupe 1"/>
              <p:cNvGrpSpPr>
                <a:grpSpLocks/>
              </p:cNvGrpSpPr>
              <p:nvPr/>
            </p:nvGrpSpPr>
            <p:grpSpPr bwMode="auto">
              <a:xfrm>
                <a:off x="1354138" y="4676559"/>
                <a:ext cx="1968500" cy="1120775"/>
                <a:chOff x="6299490" y="4211637"/>
                <a:chExt cx="1968500" cy="1120775"/>
              </a:xfrm>
            </p:grpSpPr>
            <p:pic>
              <p:nvPicPr>
                <p:cNvPr id="21540" name="Picture 2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9490" y="4211637"/>
                  <a:ext cx="1968500" cy="1120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6" name="Ellipse 65"/>
                <p:cNvSpPr/>
                <p:nvPr/>
              </p:nvSpPr>
              <p:spPr>
                <a:xfrm>
                  <a:off x="6374102" y="4260853"/>
                  <a:ext cx="219074" cy="215919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fr-FR" sz="1000" b="1" dirty="0"/>
                    <a:t>2</a:t>
                  </a:r>
                </a:p>
              </p:txBody>
            </p:sp>
            <p:sp>
              <p:nvSpPr>
                <p:cNvPr id="21542" name="ZoneTexte 50"/>
                <p:cNvSpPr txBox="1">
                  <a:spLocks noChangeArrowheads="1"/>
                </p:cNvSpPr>
                <p:nvPr/>
              </p:nvSpPr>
              <p:spPr bwMode="auto">
                <a:xfrm>
                  <a:off x="6602413" y="4214911"/>
                  <a:ext cx="505267" cy="230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900" b="1">
                      <a:solidFill>
                        <a:schemeClr val="bg1"/>
                      </a:solidFill>
                    </a:rPr>
                    <a:t>BRUT</a:t>
                  </a:r>
                </a:p>
              </p:txBody>
            </p:sp>
          </p:grpSp>
          <p:grpSp>
            <p:nvGrpSpPr>
              <p:cNvPr id="21535" name="Groupe 2"/>
              <p:cNvGrpSpPr>
                <a:grpSpLocks/>
              </p:cNvGrpSpPr>
              <p:nvPr/>
            </p:nvGrpSpPr>
            <p:grpSpPr bwMode="auto">
              <a:xfrm>
                <a:off x="6103892" y="4679833"/>
                <a:ext cx="1981200" cy="1119187"/>
                <a:chOff x="6103892" y="4645026"/>
                <a:chExt cx="1981200" cy="1119187"/>
              </a:xfrm>
            </p:grpSpPr>
            <p:pic>
              <p:nvPicPr>
                <p:cNvPr id="21537" name="Picture 3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3892" y="4645026"/>
                  <a:ext cx="1981200" cy="11191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" name="Ellipse 66"/>
                <p:cNvSpPr/>
                <p:nvPr/>
              </p:nvSpPr>
              <p:spPr>
                <a:xfrm>
                  <a:off x="6181692" y="4708433"/>
                  <a:ext cx="219073" cy="215919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fr-FR" sz="1000" b="1" dirty="0"/>
                    <a:t>3</a:t>
                  </a:r>
                </a:p>
              </p:txBody>
            </p:sp>
            <p:sp>
              <p:nvSpPr>
                <p:cNvPr id="21539" name="ZoneTexte 51"/>
                <p:cNvSpPr txBox="1">
                  <a:spLocks noChangeArrowheads="1"/>
                </p:cNvSpPr>
                <p:nvPr/>
              </p:nvSpPr>
              <p:spPr bwMode="auto">
                <a:xfrm>
                  <a:off x="6400754" y="4662587"/>
                  <a:ext cx="723275" cy="230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DejaVu Sans" pitchFamily="34" charset="0"/>
                    </a:defRPr>
                  </a:lvl9pPr>
                </a:lstStyle>
                <a:p>
                  <a:pPr eaLnBrk="1" hangingPunct="1"/>
                  <a:r>
                    <a:rPr lang="fr-FR" altLang="fr-FR" sz="900" b="1">
                      <a:solidFill>
                        <a:schemeClr val="bg1"/>
                      </a:solidFill>
                    </a:rPr>
                    <a:t>CORRIGE</a:t>
                  </a:r>
                </a:p>
              </p:txBody>
            </p:sp>
          </p:grpSp>
          <p:sp>
            <p:nvSpPr>
              <p:cNvPr id="4" name="Flèche droite 3"/>
              <p:cNvSpPr/>
              <p:nvPr/>
            </p:nvSpPr>
            <p:spPr>
              <a:xfrm>
                <a:off x="3322625" y="5084582"/>
                <a:ext cx="2809856" cy="30006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8" name="ZoneTexte 7"/>
            <p:cNvSpPr txBox="1"/>
            <p:nvPr/>
          </p:nvSpPr>
          <p:spPr>
            <a:xfrm>
              <a:off x="3322638" y="5084763"/>
              <a:ext cx="2781300" cy="11239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« Dérive IMU » estimée</a:t>
              </a:r>
            </a:p>
            <a:p>
              <a:pPr algn="r">
                <a:defRPr/>
              </a:pPr>
              <a:endParaRPr lang="fr-FR" sz="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r">
                <a:defRPr/>
              </a:pPr>
              <a:r>
                <a:rPr lang="fr-F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de 20 à 50 cm en ligne droite</a:t>
              </a:r>
            </a:p>
            <a:p>
              <a:pPr algn="r">
                <a:defRPr/>
              </a:pPr>
              <a:endParaRPr lang="fr-FR" sz="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r">
                <a:defRPr/>
              </a:pPr>
              <a:r>
                <a:rPr lang="fr-F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sous-estimation de 1/7 à 1/6 de la distance curviligne lors virage serrés</a:t>
              </a:r>
            </a:p>
            <a:p>
              <a:pPr algn="r">
                <a:defRPr/>
              </a:pPr>
              <a:endParaRPr lang="fr-FR" sz="3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r">
                <a:defRPr/>
              </a:pPr>
              <a:r>
                <a:rPr lang="fr-FR" sz="12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Coût de l’IMU &lt; 15 €</a:t>
              </a:r>
            </a:p>
          </p:txBody>
        </p:sp>
      </p:grpSp>
      <p:pic>
        <p:nvPicPr>
          <p:cNvPr id="21533" name="Picture 33" descr="RÃ©sultat de recherche d'images pour &quot;ardusub&quot;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4050" y="2720975"/>
            <a:ext cx="725488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2" name="Picture 48" descr="http://www.opensourcesummit.paris/upload/poss(1)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0633" y="6004718"/>
            <a:ext cx="487912" cy="4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11" descr="C:\Users\alexandre.liccardi\Desktop\poss\téléchargement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8513" y="2676525"/>
            <a:ext cx="53975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5684838"/>
            <a:ext cx="33734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Line 1"/>
          <p:cNvSpPr/>
          <p:nvPr/>
        </p:nvSpPr>
        <p:spPr>
          <a:xfrm>
            <a:off x="323850" y="652462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534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b="1" dirty="0">
                <a:latin typeface="Calibri" pitchFamily="34" charset="0"/>
                <a:cs typeface="Calibri" pitchFamily="34" charset="0"/>
              </a:rPr>
              <a:t>Aquadrone, le drone sous-marin open source 2</a:t>
            </a:r>
            <a:r>
              <a:rPr lang="fr-FR" altLang="fr-FR" b="1" dirty="0" smtClean="0">
                <a:latin typeface="Calibri" pitchFamily="34" charset="0"/>
                <a:cs typeface="Calibri" pitchFamily="34" charset="0"/>
              </a:rPr>
              <a:t>/2 </a:t>
            </a:r>
            <a:endParaRPr lang="fr-FR" altLang="fr-FR" b="1" dirty="0">
              <a:solidFill>
                <a:srgbClr val="7EB929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314325" y="82550"/>
            <a:ext cx="33670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Nouveaux modes d’acquisition de données</a:t>
            </a:r>
          </a:p>
        </p:txBody>
      </p:sp>
      <p:sp>
        <p:nvSpPr>
          <p:cNvPr id="22537" name="Rectangle 11"/>
          <p:cNvSpPr>
            <a:spLocks noChangeArrowheads="1"/>
          </p:cNvSpPr>
          <p:nvPr/>
        </p:nvSpPr>
        <p:spPr bwMode="auto">
          <a:xfrm>
            <a:off x="323850" y="6516688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538" name="AutoShape 58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2539" name="AutoShape 60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grpSp>
        <p:nvGrpSpPr>
          <p:cNvPr id="22540" name="Groupe 36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38" name="Rectangle 37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2593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41" name="Picture 41" descr="RÃ©sultat de recherche d'images pour &quot;emlid&quot;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0" y="2863561"/>
            <a:ext cx="495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 bwMode="auto">
          <a:xfrm>
            <a:off x="323850" y="1257300"/>
            <a:ext cx="8583613" cy="1387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2254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5650" y="5764213"/>
            <a:ext cx="611188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4" name="Picture 2" descr="See original imag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8663" y="4516438"/>
            <a:ext cx="7254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5" name="Image 18" descr="https://pixhawk.org/lib/exe/fetch.php?tok=984a4a&amp;media=http%3A%2F%2Fwww.openhardwaresummit.org%2Fwp-content%2Fuploads%2F2011%2F08%2Foshw-logo-100-px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588" y="5084763"/>
            <a:ext cx="5937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6" name="Picture 4" descr="Afficher l'image d'origi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8213" y="3973513"/>
            <a:ext cx="534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7" name="Picture 6" descr="Afficher l'image d'origine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5963" y="3673475"/>
            <a:ext cx="2921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8" name="Picture 8" descr="Afficher l'image d'origi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8388" y="3670300"/>
            <a:ext cx="2603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9" name="Imag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5963" y="4049713"/>
            <a:ext cx="392112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0" name="Imag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9813" y="3216275"/>
            <a:ext cx="3317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ZoneTexte 58"/>
          <p:cNvSpPr txBox="1"/>
          <p:nvPr/>
        </p:nvSpPr>
        <p:spPr>
          <a:xfrm>
            <a:off x="2449513" y="1243013"/>
            <a:ext cx="3962400" cy="1354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solidFill>
                  <a:srgbClr val="3399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mini-labo modulaire (2018)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conserver le positionnement et le transfert temps réel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disposer d’un banc de test de capteurs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haute performance / coût &lt; 5 000 €</a:t>
            </a:r>
          </a:p>
        </p:txBody>
      </p:sp>
      <p:pic>
        <p:nvPicPr>
          <p:cNvPr id="22552" name="Picture 39" descr="Image associÃ©e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0" y="3086100"/>
            <a:ext cx="439738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3" name="Image 14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1888" y="2991860"/>
            <a:ext cx="204787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4" name="Picture 4" descr="http://www.pole-inside.fr/sites/default/files/styles/large/public/pic1_2.png?itok=5POSduQS">
            <a:hlinkClick r:id="rId17"/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4813" y="1257300"/>
            <a:ext cx="215265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8" name="Image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9625" y="3322638"/>
            <a:ext cx="204788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9" name="Picture 1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88" y="1243013"/>
            <a:ext cx="2090737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4021138" y="4319588"/>
            <a:ext cx="4011612" cy="2159000"/>
            <a:chOff x="4021138" y="4319588"/>
            <a:chExt cx="4011612" cy="2159000"/>
          </a:xfrm>
        </p:grpSpPr>
        <p:grpSp>
          <p:nvGrpSpPr>
            <p:cNvPr id="22556" name="Groupe 11"/>
            <p:cNvGrpSpPr>
              <a:grpSpLocks/>
            </p:cNvGrpSpPr>
            <p:nvPr/>
          </p:nvGrpSpPr>
          <p:grpSpPr bwMode="auto">
            <a:xfrm>
              <a:off x="4021138" y="4319588"/>
              <a:ext cx="4011612" cy="2159000"/>
              <a:chOff x="4600540" y="4441825"/>
              <a:chExt cx="3561766" cy="1915974"/>
            </a:xfrm>
          </p:grpSpPr>
          <p:grpSp>
            <p:nvGrpSpPr>
              <p:cNvPr id="22586" name="Groupe 10"/>
              <p:cNvGrpSpPr>
                <a:grpSpLocks/>
              </p:cNvGrpSpPr>
              <p:nvPr/>
            </p:nvGrpSpPr>
            <p:grpSpPr bwMode="auto">
              <a:xfrm>
                <a:off x="4600540" y="4441825"/>
                <a:ext cx="3561766" cy="1915974"/>
                <a:chOff x="4711372" y="4589601"/>
                <a:chExt cx="3561766" cy="1915974"/>
              </a:xfrm>
            </p:grpSpPr>
            <p:pic>
              <p:nvPicPr>
                <p:cNvPr id="22588" name="Picture 7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8992" y="4885357"/>
                  <a:ext cx="1466444" cy="95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89" name="Picture 5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1372" y="5831927"/>
                  <a:ext cx="1040129" cy="673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90" name="Picture 5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46372" y="4885357"/>
                  <a:ext cx="2526766" cy="1620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4711372" y="4589601"/>
                  <a:ext cx="3561766" cy="1915974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</p:grpSp>
          <p:sp>
            <p:nvSpPr>
              <p:cNvPr id="73" name="Rectangle 72"/>
              <p:cNvSpPr/>
              <p:nvPr/>
            </p:nvSpPr>
            <p:spPr>
              <a:xfrm>
                <a:off x="4607587" y="4441825"/>
                <a:ext cx="3554719" cy="29584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22577" name="ZoneTexte 114"/>
            <p:cNvSpPr txBox="1">
              <a:spLocks noChangeArrowheads="1"/>
            </p:cNvSpPr>
            <p:nvPr/>
          </p:nvSpPr>
          <p:spPr bwMode="auto">
            <a:xfrm>
              <a:off x="4029075" y="4330700"/>
              <a:ext cx="32321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9pPr>
            </a:lstStyle>
            <a:p>
              <a:pPr eaLnBrk="1" hangingPunct="1"/>
              <a:r>
                <a:rPr lang="fr-FR" altLang="fr-FR" sz="1400" b="1">
                  <a:latin typeface="Calibri" pitchFamily="34" charset="0"/>
                  <a:cs typeface="Calibri" pitchFamily="34" charset="0"/>
                </a:rPr>
                <a:t>Adaptation de l’aérien vers le sous-marin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155575" y="3071813"/>
            <a:ext cx="3679825" cy="2247900"/>
            <a:chOff x="155575" y="3071813"/>
            <a:chExt cx="3679825" cy="2247900"/>
          </a:xfrm>
        </p:grpSpPr>
        <p:pic>
          <p:nvPicPr>
            <p:cNvPr id="22555" name="Picture 9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3629025"/>
              <a:ext cx="3679825" cy="169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78" name="ZoneTexte 115"/>
            <p:cNvSpPr txBox="1">
              <a:spLocks noChangeArrowheads="1"/>
            </p:cNvSpPr>
            <p:nvPr/>
          </p:nvSpPr>
          <p:spPr bwMode="auto">
            <a:xfrm>
              <a:off x="444500" y="3071813"/>
              <a:ext cx="26431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9pPr>
            </a:lstStyle>
            <a:p>
              <a:pPr eaLnBrk="1" hangingPunct="1"/>
              <a:r>
                <a:rPr lang="fr-FR" altLang="fr-FR" sz="1400" b="1">
                  <a:latin typeface="Calibri" pitchFamily="34" charset="0"/>
                  <a:cs typeface="Calibri" pitchFamily="34" charset="0"/>
                </a:rPr>
                <a:t>Casse-tête </a:t>
              </a:r>
              <a:r>
                <a:rPr lang="fr-FR" altLang="fr-FR" sz="1400" b="1" i="1">
                  <a:latin typeface="Calibri" pitchFamily="34" charset="0"/>
                  <a:cs typeface="Calibri" pitchFamily="34" charset="0"/>
                </a:rPr>
                <a:t>chinois</a:t>
              </a:r>
              <a:r>
                <a:rPr lang="fr-FR" altLang="fr-FR" sz="1400" b="1">
                  <a:latin typeface="Calibri" pitchFamily="34" charset="0"/>
                  <a:cs typeface="Calibri" pitchFamily="34" charset="0"/>
                </a:rPr>
                <a:t> (mais pas que)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4016375" y="2724150"/>
            <a:ext cx="4017963" cy="1522413"/>
            <a:chOff x="4016375" y="2724150"/>
            <a:chExt cx="4017963" cy="1522413"/>
          </a:xfrm>
        </p:grpSpPr>
        <p:pic>
          <p:nvPicPr>
            <p:cNvPr id="22530" name="Picture 17"/>
            <p:cNvPicPr>
              <a:picLocks noChangeAspect="1" noChangeArrowheads="1"/>
            </p:cNvPicPr>
            <p:nvPr/>
          </p:nvPicPr>
          <p:blipFill>
            <a:blip r:embed="rId25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375" y="3052763"/>
              <a:ext cx="4017963" cy="1192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57" name="Groupe 80"/>
            <p:cNvGrpSpPr>
              <a:grpSpLocks/>
            </p:cNvGrpSpPr>
            <p:nvPr/>
          </p:nvGrpSpPr>
          <p:grpSpPr bwMode="auto">
            <a:xfrm>
              <a:off x="4016375" y="2724150"/>
              <a:ext cx="4011613" cy="1522413"/>
              <a:chOff x="4600540" y="5038558"/>
              <a:chExt cx="3561766" cy="131924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600540" y="5038558"/>
                <a:ext cx="3561766" cy="131924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607588" y="5038558"/>
                <a:ext cx="3554718" cy="29713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pic>
          <p:nvPicPr>
            <p:cNvPr id="22560" name="Picture 14"/>
            <p:cNvPicPr>
              <a:picLocks noChangeAspect="1" noChangeArrowheads="1"/>
            </p:cNvPicPr>
            <p:nvPr/>
          </p:nvPicPr>
          <p:blipFill>
            <a:blip r:embed="rId2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863" y="3290888"/>
              <a:ext cx="300037" cy="2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1" name="Picture 14"/>
            <p:cNvPicPr>
              <a:picLocks noChangeAspect="1" noChangeArrowheads="1"/>
            </p:cNvPicPr>
            <p:nvPr/>
          </p:nvPicPr>
          <p:blipFill>
            <a:blip r:embed="rId2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5063" y="3373438"/>
              <a:ext cx="300037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2" name="Picture 14"/>
            <p:cNvPicPr>
              <a:picLocks noChangeAspect="1" noChangeArrowheads="1"/>
            </p:cNvPicPr>
            <p:nvPr/>
          </p:nvPicPr>
          <p:blipFill>
            <a:blip r:embed="rId2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1913" y="3614738"/>
              <a:ext cx="298450" cy="2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3" name="Picture 14"/>
            <p:cNvPicPr>
              <a:picLocks noChangeAspect="1" noChangeArrowheads="1"/>
            </p:cNvPicPr>
            <p:nvPr/>
          </p:nvPicPr>
          <p:blipFill>
            <a:blip r:embed="rId2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4275" y="3905250"/>
              <a:ext cx="30003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4" name="Picture 16"/>
            <p:cNvPicPr>
              <a:picLocks noChangeAspect="1" noChangeArrowheads="1"/>
            </p:cNvPicPr>
            <p:nvPr/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75" y="3892550"/>
              <a:ext cx="468313" cy="22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Forme libre 12"/>
            <p:cNvSpPr/>
            <p:nvPr/>
          </p:nvSpPr>
          <p:spPr>
            <a:xfrm>
              <a:off x="6904038" y="3648075"/>
              <a:ext cx="220662" cy="200025"/>
            </a:xfrm>
            <a:custGeom>
              <a:avLst/>
              <a:gdLst>
                <a:gd name="connsiteX0" fmla="*/ 0 w 220980"/>
                <a:gd name="connsiteY0" fmla="*/ 132161 h 200741"/>
                <a:gd name="connsiteX1" fmla="*/ 45720 w 220980"/>
                <a:gd name="connsiteY1" fmla="*/ 116921 h 200741"/>
                <a:gd name="connsiteX2" fmla="*/ 91440 w 220980"/>
                <a:gd name="connsiteY2" fmla="*/ 86441 h 200741"/>
                <a:gd name="connsiteX3" fmla="*/ 99060 w 220980"/>
                <a:gd name="connsiteY3" fmla="*/ 2621 h 200741"/>
                <a:gd name="connsiteX4" fmla="*/ 60960 w 220980"/>
                <a:gd name="connsiteY4" fmla="*/ 17861 h 200741"/>
                <a:gd name="connsiteX5" fmla="*/ 68580 w 220980"/>
                <a:gd name="connsiteY5" fmla="*/ 78821 h 200741"/>
                <a:gd name="connsiteX6" fmla="*/ 83820 w 220980"/>
                <a:gd name="connsiteY6" fmla="*/ 101681 h 200741"/>
                <a:gd name="connsiteX7" fmla="*/ 106680 w 220980"/>
                <a:gd name="connsiteY7" fmla="*/ 109301 h 200741"/>
                <a:gd name="connsiteX8" fmla="*/ 190500 w 220980"/>
                <a:gd name="connsiteY8" fmla="*/ 116921 h 200741"/>
                <a:gd name="connsiteX9" fmla="*/ 213360 w 220980"/>
                <a:gd name="connsiteY9" fmla="*/ 162641 h 200741"/>
                <a:gd name="connsiteX10" fmla="*/ 220980 w 220980"/>
                <a:gd name="connsiteY10" fmla="*/ 200741 h 20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980" h="200741">
                  <a:moveTo>
                    <a:pt x="0" y="132161"/>
                  </a:moveTo>
                  <a:cubicBezTo>
                    <a:pt x="15240" y="127081"/>
                    <a:pt x="31352" y="124105"/>
                    <a:pt x="45720" y="116921"/>
                  </a:cubicBezTo>
                  <a:cubicBezTo>
                    <a:pt x="62103" y="108730"/>
                    <a:pt x="91440" y="86441"/>
                    <a:pt x="91440" y="86441"/>
                  </a:cubicBezTo>
                  <a:cubicBezTo>
                    <a:pt x="107075" y="62988"/>
                    <a:pt x="132333" y="35894"/>
                    <a:pt x="99060" y="2621"/>
                  </a:cubicBezTo>
                  <a:cubicBezTo>
                    <a:pt x="89388" y="-7051"/>
                    <a:pt x="73660" y="12781"/>
                    <a:pt x="60960" y="17861"/>
                  </a:cubicBezTo>
                  <a:cubicBezTo>
                    <a:pt x="63500" y="38181"/>
                    <a:pt x="63192" y="59064"/>
                    <a:pt x="68580" y="78821"/>
                  </a:cubicBezTo>
                  <a:cubicBezTo>
                    <a:pt x="70990" y="87656"/>
                    <a:pt x="76669" y="95960"/>
                    <a:pt x="83820" y="101681"/>
                  </a:cubicBezTo>
                  <a:cubicBezTo>
                    <a:pt x="90092" y="106699"/>
                    <a:pt x="98729" y="108165"/>
                    <a:pt x="106680" y="109301"/>
                  </a:cubicBezTo>
                  <a:cubicBezTo>
                    <a:pt x="134453" y="113269"/>
                    <a:pt x="162560" y="114381"/>
                    <a:pt x="190500" y="116921"/>
                  </a:cubicBezTo>
                  <a:cubicBezTo>
                    <a:pt x="205399" y="139270"/>
                    <a:pt x="207050" y="137402"/>
                    <a:pt x="213360" y="162641"/>
                  </a:cubicBezTo>
                  <a:cubicBezTo>
                    <a:pt x="216501" y="175206"/>
                    <a:pt x="220980" y="200741"/>
                    <a:pt x="220980" y="200741"/>
                  </a:cubicBezTo>
                </a:path>
              </a:pathLst>
            </a:custGeom>
            <a:noFill/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2566" name="Picture 14"/>
            <p:cNvPicPr>
              <a:picLocks noChangeAspect="1" noChangeArrowheads="1"/>
            </p:cNvPicPr>
            <p:nvPr/>
          </p:nvPicPr>
          <p:blipFill>
            <a:blip r:embed="rId2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300" y="3643313"/>
              <a:ext cx="482600" cy="46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Forme libre 15"/>
            <p:cNvSpPr/>
            <p:nvPr/>
          </p:nvSpPr>
          <p:spPr>
            <a:xfrm>
              <a:off x="5768975" y="3733800"/>
              <a:ext cx="838200" cy="114300"/>
            </a:xfrm>
            <a:custGeom>
              <a:avLst/>
              <a:gdLst>
                <a:gd name="connsiteX0" fmla="*/ 739140 w 739140"/>
                <a:gd name="connsiteY0" fmla="*/ 45720 h 121920"/>
                <a:gd name="connsiteX1" fmla="*/ 655320 w 739140"/>
                <a:gd name="connsiteY1" fmla="*/ 30480 h 121920"/>
                <a:gd name="connsiteX2" fmla="*/ 609600 w 739140"/>
                <a:gd name="connsiteY2" fmla="*/ 15240 h 121920"/>
                <a:gd name="connsiteX3" fmla="*/ 556260 w 739140"/>
                <a:gd name="connsiteY3" fmla="*/ 0 h 121920"/>
                <a:gd name="connsiteX4" fmla="*/ 236220 w 739140"/>
                <a:gd name="connsiteY4" fmla="*/ 7620 h 121920"/>
                <a:gd name="connsiteX5" fmla="*/ 198120 w 739140"/>
                <a:gd name="connsiteY5" fmla="*/ 22860 h 121920"/>
                <a:gd name="connsiteX6" fmla="*/ 129540 w 739140"/>
                <a:gd name="connsiteY6" fmla="*/ 38100 h 121920"/>
                <a:gd name="connsiteX7" fmla="*/ 99060 w 739140"/>
                <a:gd name="connsiteY7" fmla="*/ 53340 h 121920"/>
                <a:gd name="connsiteX8" fmla="*/ 76200 w 739140"/>
                <a:gd name="connsiteY8" fmla="*/ 68580 h 121920"/>
                <a:gd name="connsiteX9" fmla="*/ 30480 w 739140"/>
                <a:gd name="connsiteY9" fmla="*/ 83820 h 121920"/>
                <a:gd name="connsiteX10" fmla="*/ 0 w 739140"/>
                <a:gd name="connsiteY10" fmla="*/ 12192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9140" h="121920">
                  <a:moveTo>
                    <a:pt x="739140" y="45720"/>
                  </a:moveTo>
                  <a:cubicBezTo>
                    <a:pt x="724204" y="43231"/>
                    <a:pt x="672056" y="35044"/>
                    <a:pt x="655320" y="30480"/>
                  </a:cubicBezTo>
                  <a:cubicBezTo>
                    <a:pt x="639822" y="26253"/>
                    <a:pt x="625046" y="19653"/>
                    <a:pt x="609600" y="15240"/>
                  </a:cubicBezTo>
                  <a:lnTo>
                    <a:pt x="556260" y="0"/>
                  </a:lnTo>
                  <a:cubicBezTo>
                    <a:pt x="449580" y="2540"/>
                    <a:pt x="342714" y="823"/>
                    <a:pt x="236220" y="7620"/>
                  </a:cubicBezTo>
                  <a:cubicBezTo>
                    <a:pt x="222569" y="8491"/>
                    <a:pt x="211316" y="19261"/>
                    <a:pt x="198120" y="22860"/>
                  </a:cubicBezTo>
                  <a:cubicBezTo>
                    <a:pt x="152072" y="35419"/>
                    <a:pt x="163109" y="23713"/>
                    <a:pt x="129540" y="38100"/>
                  </a:cubicBezTo>
                  <a:cubicBezTo>
                    <a:pt x="119099" y="42575"/>
                    <a:pt x="108923" y="47704"/>
                    <a:pt x="99060" y="53340"/>
                  </a:cubicBezTo>
                  <a:cubicBezTo>
                    <a:pt x="91109" y="57884"/>
                    <a:pt x="84569" y="64861"/>
                    <a:pt x="76200" y="68580"/>
                  </a:cubicBezTo>
                  <a:cubicBezTo>
                    <a:pt x="61520" y="75104"/>
                    <a:pt x="30480" y="83820"/>
                    <a:pt x="30480" y="83820"/>
                  </a:cubicBezTo>
                  <a:cubicBezTo>
                    <a:pt x="11255" y="112658"/>
                    <a:pt x="21716" y="100204"/>
                    <a:pt x="0" y="121920"/>
                  </a:cubicBezTo>
                </a:path>
              </a:pathLst>
            </a:custGeom>
            <a:noFill/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2568" name="Picture 13"/>
            <p:cNvPicPr>
              <a:picLocks noChangeAspect="1" noChangeArrowheads="1"/>
            </p:cNvPicPr>
            <p:nvPr/>
          </p:nvPicPr>
          <p:blipFill>
            <a:blip r:embed="rId2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325" y="3560763"/>
              <a:ext cx="573088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69" name="Picture 16"/>
            <p:cNvPicPr>
              <a:picLocks noChangeAspect="1" noChangeArrowheads="1"/>
            </p:cNvPicPr>
            <p:nvPr/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25" y="3705225"/>
              <a:ext cx="3159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4313238" y="3619500"/>
              <a:ext cx="541337" cy="328613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4213225" y="3906838"/>
              <a:ext cx="641350" cy="1063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V="1">
              <a:off x="4213225" y="4075113"/>
              <a:ext cx="641350" cy="7620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/>
            <p:cNvCxnSpPr/>
            <p:nvPr/>
          </p:nvCxnSpPr>
          <p:spPr>
            <a:xfrm>
              <a:off x="4437063" y="3538538"/>
              <a:ext cx="430212" cy="32543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574" name="Picture 22"/>
            <p:cNvPicPr>
              <a:picLocks noChangeAspect="1" noChangeArrowheads="1"/>
            </p:cNvPicPr>
            <p:nvPr/>
          </p:nvPicPr>
          <p:blipFill>
            <a:blip r:embed="rId30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822066">
              <a:off x="4160838" y="3081338"/>
              <a:ext cx="539750" cy="55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75" name="Picture 23"/>
            <p:cNvPicPr>
              <a:picLocks noChangeAspect="1" noChangeArrowheads="1"/>
            </p:cNvPicPr>
            <p:nvPr/>
          </p:nvPicPr>
          <p:blipFill>
            <a:blip r:embed="rId3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163" y="3735388"/>
              <a:ext cx="244475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76" name="ZoneTexte 28"/>
            <p:cNvSpPr txBox="1">
              <a:spLocks noChangeArrowheads="1"/>
            </p:cNvSpPr>
            <p:nvPr/>
          </p:nvSpPr>
          <p:spPr bwMode="auto">
            <a:xfrm>
              <a:off x="4029075" y="2738438"/>
              <a:ext cx="37750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DejaVu Sans" pitchFamily="34" charset="0"/>
                </a:defRPr>
              </a:lvl9pPr>
            </a:lstStyle>
            <a:p>
              <a:pPr eaLnBrk="1" hangingPunct="1"/>
              <a:r>
                <a:rPr lang="fr-FR" altLang="fr-FR" sz="1400" b="1" dirty="0">
                  <a:latin typeface="Calibri" pitchFamily="34" charset="0"/>
                  <a:cs typeface="Calibri" pitchFamily="34" charset="0"/>
                </a:rPr>
                <a:t>Création d’un module « indépendant » du drone</a:t>
              </a:r>
            </a:p>
          </p:txBody>
        </p:sp>
        <p:grpSp>
          <p:nvGrpSpPr>
            <p:cNvPr id="22579" name="Groupe 31"/>
            <p:cNvGrpSpPr>
              <a:grpSpLocks/>
            </p:cNvGrpSpPr>
            <p:nvPr/>
          </p:nvGrpSpPr>
          <p:grpSpPr bwMode="auto">
            <a:xfrm>
              <a:off x="5335588" y="3165475"/>
              <a:ext cx="1677987" cy="852488"/>
              <a:chOff x="5335242" y="3165495"/>
              <a:chExt cx="1678968" cy="852464"/>
            </a:xfrm>
          </p:grpSpPr>
          <p:sp>
            <p:nvSpPr>
              <p:cNvPr id="30" name="Ellipse 29"/>
              <p:cNvSpPr/>
              <p:nvPr/>
            </p:nvSpPr>
            <p:spPr>
              <a:xfrm>
                <a:off x="5335242" y="3322654"/>
                <a:ext cx="1253269" cy="695305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6207289" y="3165495"/>
                <a:ext cx="806921" cy="2762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r-FR" sz="1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optionnel</a:t>
                </a:r>
              </a:p>
            </p:txBody>
          </p:sp>
        </p:grpSp>
        <p:pic>
          <p:nvPicPr>
            <p:cNvPr id="22580" name="Picture 24"/>
            <p:cNvPicPr>
              <a:picLocks noChangeAspect="1" noChangeArrowheads="1"/>
            </p:cNvPicPr>
            <p:nvPr/>
          </p:nvPicPr>
          <p:blipFill>
            <a:blip r:embed="rId3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826835">
              <a:off x="6351588" y="3760788"/>
              <a:ext cx="282575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81" name="Picture 23"/>
            <p:cNvPicPr>
              <a:picLocks noChangeAspect="1" noChangeArrowheads="1"/>
            </p:cNvPicPr>
            <p:nvPr/>
          </p:nvPicPr>
          <p:blipFill>
            <a:blip r:embed="rId3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088" y="3825875"/>
              <a:ext cx="244475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97" name="Picture 45" descr="RÃ©sultat de recherche d'images pour &quot;flask pyth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8636" y="3997000"/>
            <a:ext cx="615324" cy="32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656" y="3529907"/>
            <a:ext cx="334807" cy="34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Line 1"/>
          <p:cNvSpPr/>
          <p:nvPr/>
        </p:nvSpPr>
        <p:spPr>
          <a:xfrm>
            <a:off x="323850" y="6524625"/>
            <a:ext cx="8496300" cy="0"/>
          </a:xfrm>
          <a:prstGeom prst="line">
            <a:avLst/>
          </a:prstGeom>
          <a:ln>
            <a:solidFill>
              <a:srgbClr val="7EB929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508" name="TextShape 3"/>
          <p:cNvSpPr txBox="1">
            <a:spLocks noChangeArrowheads="1"/>
          </p:cNvSpPr>
          <p:nvPr/>
        </p:nvSpPr>
        <p:spPr bwMode="auto">
          <a:xfrm>
            <a:off x="323850" y="30480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>
              <a:buFont typeface="Arial" charset="0"/>
              <a:buNone/>
            </a:pPr>
            <a:r>
              <a:rPr lang="el-GR" altLang="fr-FR" sz="3600" b="1" dirty="0">
                <a:solidFill>
                  <a:srgbClr val="10253F"/>
                </a:solidFill>
                <a:latin typeface="Calibri" pitchFamily="34" charset="0"/>
                <a:cs typeface="Calibri" pitchFamily="34" charset="0"/>
              </a:rPr>
              <a:t>ε</a:t>
            </a:r>
            <a:r>
              <a:rPr lang="fr-FR" altLang="fr-FR" b="1" dirty="0" err="1">
                <a:solidFill>
                  <a:srgbClr val="10253F"/>
                </a:solidFill>
                <a:latin typeface="Calibri" pitchFamily="34" charset="0"/>
                <a:cs typeface="Calibri" pitchFamily="34" charset="0"/>
              </a:rPr>
              <a:t>iko</a:t>
            </a:r>
            <a:r>
              <a:rPr lang="fr-FR" altLang="fr-FR" b="1" dirty="0">
                <a:solidFill>
                  <a:srgbClr val="10253F"/>
                </a:solidFill>
                <a:latin typeface="Calibri" pitchFamily="34" charset="0"/>
                <a:cs typeface="Calibri" pitchFamily="34" charset="0"/>
              </a:rPr>
              <a:t>+, </a:t>
            </a:r>
            <a:r>
              <a:rPr lang="fr-FR" altLang="fr-FR" b="1" dirty="0" smtClean="0">
                <a:solidFill>
                  <a:srgbClr val="10253F"/>
                </a:solidFill>
                <a:latin typeface="Calibri" pitchFamily="34" charset="0"/>
                <a:cs typeface="Calibri" pitchFamily="34" charset="0"/>
              </a:rPr>
              <a:t>réalité augmentée et données </a:t>
            </a:r>
            <a:r>
              <a:rPr lang="fr-FR" altLang="fr-FR" b="1" i="1" dirty="0">
                <a:solidFill>
                  <a:srgbClr val="10253F"/>
                </a:solidFill>
                <a:latin typeface="Calibri" pitchFamily="34" charset="0"/>
                <a:cs typeface="Calibri" pitchFamily="34" charset="0"/>
              </a:rPr>
              <a:t>biodiversité</a:t>
            </a:r>
            <a:endParaRPr lang="fr-FR" altLang="fr-FR" b="1" dirty="0">
              <a:solidFill>
                <a:srgbClr val="10253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300" y="663575"/>
            <a:ext cx="9191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314325" y="82550"/>
            <a:ext cx="33670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Nouveaux modes d’acquisition de données</a:t>
            </a:r>
          </a:p>
        </p:txBody>
      </p:sp>
      <p:sp>
        <p:nvSpPr>
          <p:cNvPr id="23558" name="Rectangle 11"/>
          <p:cNvSpPr>
            <a:spLocks noChangeArrowheads="1"/>
          </p:cNvSpPr>
          <p:nvPr/>
        </p:nvSpPr>
        <p:spPr bwMode="auto">
          <a:xfrm>
            <a:off x="323850" y="6516688"/>
            <a:ext cx="849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17/05/2018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</a:t>
            </a:r>
            <a:r>
              <a:rPr lang="fr-FR" altLang="fr-FR" sz="12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 Alexandre Liccardi </a:t>
            </a:r>
            <a:r>
              <a:rPr lang="fr-FR" altLang="fr-FR" sz="1200" b="1">
                <a:solidFill>
                  <a:srgbClr val="70A800"/>
                </a:solidFill>
                <a:latin typeface="Calibri" pitchFamily="34" charset="0"/>
                <a:cs typeface="Calibri" pitchFamily="34" charset="0"/>
              </a:rPr>
              <a:t>| </a:t>
            </a:r>
            <a:r>
              <a:rPr lang="fr-FR" altLang="fr-FR" sz="11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2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59" name="AutoShape 58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3560" name="AutoShape 60" descr="http://hubeau.eaufrance.fr/sites/all/themes/satellite/images/logohubeau.sv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grpSp>
        <p:nvGrpSpPr>
          <p:cNvPr id="23561" name="Groupe 36"/>
          <p:cNvGrpSpPr>
            <a:grpSpLocks/>
          </p:cNvGrpSpPr>
          <p:nvPr/>
        </p:nvGrpSpPr>
        <p:grpSpPr bwMode="auto">
          <a:xfrm>
            <a:off x="7785100" y="844550"/>
            <a:ext cx="976313" cy="301625"/>
            <a:chOff x="4139122" y="2409827"/>
            <a:chExt cx="1408685" cy="434680"/>
          </a:xfrm>
        </p:grpSpPr>
        <p:sp>
          <p:nvSpPr>
            <p:cNvPr id="38" name="Rectangle 37"/>
            <p:cNvSpPr/>
            <p:nvPr/>
          </p:nvSpPr>
          <p:spPr>
            <a:xfrm>
              <a:off x="4572035" y="2510490"/>
              <a:ext cx="865825" cy="196750"/>
            </a:xfrm>
            <a:prstGeom prst="rect">
              <a:avLst/>
            </a:prstGeom>
            <a:solidFill>
              <a:srgbClr val="3894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23567" name="Picture 31" descr="https://www.osgeo.asso.fr/foss4gfr-2018/images/logo-whit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122" y="2409827"/>
              <a:ext cx="1408685" cy="43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Rectangle 42"/>
          <p:cNvSpPr/>
          <p:nvPr/>
        </p:nvSpPr>
        <p:spPr bwMode="auto">
          <a:xfrm>
            <a:off x="323850" y="1257300"/>
            <a:ext cx="8583613" cy="1387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" name="ZoneTexte 58"/>
          <p:cNvSpPr txBox="1"/>
          <p:nvPr/>
        </p:nvSpPr>
        <p:spPr>
          <a:xfrm>
            <a:off x="2449512" y="1243013"/>
            <a:ext cx="4627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dirty="0" smtClean="0">
                <a:solidFill>
                  <a:srgbClr val="3399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interface RA </a:t>
            </a:r>
            <a:r>
              <a:rPr lang="fr-FR" b="1" i="1" dirty="0" smtClean="0">
                <a:solidFill>
                  <a:srgbClr val="3399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générique</a:t>
            </a:r>
            <a:r>
              <a:rPr lang="fr-FR" b="1" dirty="0" smtClean="0">
                <a:solidFill>
                  <a:srgbClr val="3399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(2018)</a:t>
            </a:r>
            <a:endParaRPr lang="fr-FR" b="1" dirty="0">
              <a:solidFill>
                <a:srgbClr val="3399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client pour la saisie et la visualisation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compatible avec le SI-Eau et le SI-Biodiversité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Sensibilise le citoyen, accompagne le randonneur, appuie les métiers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7077075" y="1319049"/>
            <a:ext cx="1743075" cy="1297151"/>
            <a:chOff x="4117254" y="1071788"/>
            <a:chExt cx="1568207" cy="1167019"/>
          </a:xfrm>
        </p:grpSpPr>
        <p:pic>
          <p:nvPicPr>
            <p:cNvPr id="26" name="Picture 16" descr="RÃ©sultat de recherche d'images pour &quot;fcbn&quot;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703" y="1093137"/>
              <a:ext cx="179758" cy="173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6" descr="RÃ©sultat de recherche d'images pour &quot;parcs nationaux de france&quot;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5F3F4"/>
                </a:clrFrom>
                <a:clrTo>
                  <a:srgbClr val="F5F3F4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345" y="1071788"/>
              <a:ext cx="365026" cy="28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0" descr="RÃ©sultat de recherche d'images pour &quot;esipe&quot;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7254" y="1439887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RÃ©sultat de recherche d'images pour &quot;upem&quot;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36304" y="1660550"/>
              <a:ext cx="279813" cy="55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3615" y="1406426"/>
              <a:ext cx="534248" cy="123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315" y="1124744"/>
              <a:ext cx="791935" cy="268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8" descr="https://lh3.googleusercontent.com/RGABFSsGAUdRObkuoegLDePsuJYH5dz3v2KUY7n4ojMg60i0w48_ZgMFR8irDnS9OgVj3b2v0Vpn3cl9fRAkZyRd9g8iPzi59i0aeAkaLNOGeQmVgOin7_HPWpK_7ivU4INB3cOe9bM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065" y="1196752"/>
              <a:ext cx="1042055" cy="104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3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2511" y="1196752"/>
              <a:ext cx="245269" cy="251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81" name="Picture 29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850" y="1257300"/>
            <a:ext cx="21086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5" name="Picture 33" descr="https://lh3.googleusercontent.com/SqRIXLinwSfPbShz6WaRFh7i83oBwB4Xr0HDiKs6YT3b5PPTwPvY0A-ogwgyqARQUySgpZCvxFbm8-JRPXe58B3WX2cT2xsqNgshSVhGJwqlcZAdAB_qffvVF2mVi-VaBLezuN1oeZM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2427" y="5690521"/>
            <a:ext cx="862559" cy="2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See original image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324" y="5983555"/>
            <a:ext cx="7254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" descr="Afficher l'image d'origine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075" y="4920334"/>
            <a:ext cx="5349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 descr="Afficher l'image d'origine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8277" y="3731401"/>
            <a:ext cx="347694" cy="31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3" y="4861557"/>
            <a:ext cx="392112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7" name="Picture 35" descr="RÃ©sultat de recherche d'image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5998" y="5253669"/>
            <a:ext cx="419180" cy="41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37" descr="RÃ©sultat de recherche d'images pour &quot;flask python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39" descr="RÃ©sultat de recherche d'images pour &quot;flask python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1" descr="Logo flas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3" descr="RÃ©sultat de recherche d'images pour &quot;flask python&quot;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3599" name="Picture 47" descr="RÃ©sultat de recherche d'image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7881" y="4600034"/>
            <a:ext cx="551736" cy="26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09" name="Picture 57" descr="https://lh4.googleusercontent.com/YyChKazcEbQ0jXLND6ycrcvpkNQpuTt6pobWg9jIilitphtFl4SiHQok5P7MZS7Q82t3wHSQXhGbtfn4IGViyZG1SsZ_UZCNOx5tyanI41kNG9-5EFiowC_K_K2HPlVEcVFj5-xrAFU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7917" y="4357058"/>
            <a:ext cx="490290" cy="2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e 39"/>
          <p:cNvGrpSpPr/>
          <p:nvPr/>
        </p:nvGrpSpPr>
        <p:grpSpPr>
          <a:xfrm>
            <a:off x="158749" y="2770254"/>
            <a:ext cx="7902132" cy="1035645"/>
            <a:chOff x="260349" y="2770254"/>
            <a:chExt cx="7902132" cy="1035645"/>
          </a:xfrm>
        </p:grpSpPr>
        <p:sp>
          <p:nvSpPr>
            <p:cNvPr id="7" name="ZoneTexte 6"/>
            <p:cNvSpPr txBox="1"/>
            <p:nvPr/>
          </p:nvSpPr>
          <p:spPr>
            <a:xfrm>
              <a:off x="260349" y="2833948"/>
              <a:ext cx="2206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Outils nomades</a:t>
              </a:r>
            </a:p>
            <a:p>
              <a:pPr algn="r"/>
              <a:r>
                <a:rPr lang="fr-FR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et connectivité</a:t>
              </a:r>
              <a:endParaRPr lang="fr-FR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" name="Groupe 8"/>
            <p:cNvGrpSpPr/>
            <p:nvPr/>
          </p:nvGrpSpPr>
          <p:grpSpPr>
            <a:xfrm>
              <a:off x="2594887" y="2835221"/>
              <a:ext cx="3977496" cy="650677"/>
              <a:chOff x="3175912" y="2865701"/>
              <a:chExt cx="3977496" cy="650677"/>
            </a:xfrm>
          </p:grpSpPr>
          <p:pic>
            <p:nvPicPr>
              <p:cNvPr id="23601" name="Picture 49" descr="https://lh3.googleusercontent.com/x9OPq0TXCWz6X3RqXWlFRBiCP5dwCIWvMIgdurvJBnHtzou_GynoBgXPYtYnm17XpuFhWqrt9vHt7XyZdCrQNYeFkZ1OvrQq5rNR7ox6sfDZTmKxPVo8Tp8xIseOwjhOWj3sI3vs_bU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376" y="3238433"/>
                <a:ext cx="197018" cy="197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607" name="Picture 55" descr="RÃ©sultat de recherche d'images pour &quot;gps png&quot;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12" y="2917015"/>
                <a:ext cx="202602" cy="202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7"/>
              <p:cNvSpPr txBox="1"/>
              <p:nvPr/>
            </p:nvSpPr>
            <p:spPr>
              <a:xfrm>
                <a:off x="3416045" y="3208601"/>
                <a:ext cx="30170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Réseau : une architecture particulière</a:t>
                </a:r>
                <a:endParaRPr lang="fr-FR" sz="14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ZoneTexte 68"/>
              <p:cNvSpPr txBox="1"/>
              <p:nvPr/>
            </p:nvSpPr>
            <p:spPr>
              <a:xfrm>
                <a:off x="3396995" y="2865701"/>
                <a:ext cx="37564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Positionnement : un environnement dynamique</a:t>
                </a:r>
                <a:endParaRPr lang="fr-FR" sz="14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3617" name="Picture 65" descr="https://lh5.googleusercontent.com/POgmI7BjcBEywxd17u5Xhw4u0jqRlKDyVf-r34cSEyaMl4cbWduuYW61dgPzjaZlCyf2C6GACYJjbDhc2XmNT4tkgdBBj7rxWMw34BD05MiEyNxcuCLQuMLs44knd2n94vdVfFUG7WY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36" y="2770254"/>
              <a:ext cx="1035645" cy="1035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e 40"/>
          <p:cNvGrpSpPr/>
          <p:nvPr/>
        </p:nvGrpSpPr>
        <p:grpSpPr>
          <a:xfrm>
            <a:off x="146982" y="3561918"/>
            <a:ext cx="7910092" cy="1805126"/>
            <a:chOff x="248582" y="3561918"/>
            <a:chExt cx="7910092" cy="1805126"/>
          </a:xfrm>
        </p:grpSpPr>
        <p:sp>
          <p:nvSpPr>
            <p:cNvPr id="64" name="ZoneTexte 63"/>
            <p:cNvSpPr txBox="1"/>
            <p:nvPr/>
          </p:nvSpPr>
          <p:spPr>
            <a:xfrm>
              <a:off x="248582" y="3579510"/>
              <a:ext cx="21955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Ergonomie et</a:t>
              </a:r>
            </a:p>
            <a:p>
              <a:pPr algn="r"/>
              <a:r>
                <a:rPr lang="fr-FR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représentation des données</a:t>
              </a:r>
              <a:endParaRPr lang="fr-FR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2555062" y="3561918"/>
              <a:ext cx="4788713" cy="1007821"/>
              <a:chOff x="3136087" y="3733368"/>
              <a:chExt cx="4788713" cy="1007821"/>
            </a:xfrm>
          </p:grpSpPr>
          <p:pic>
            <p:nvPicPr>
              <p:cNvPr id="23611" name="Picture 59" descr="https://lh6.googleusercontent.com/JOYAPo5pHlCVS2MWsZJwQMDqatsf8AhxPHgVB6OWw8q-IpnffO58LhJIF-pgfhTZeaa-pDrD7hxvO66ZniNAKiCvEB4H8gj0LTLlV4tj4n2Pwc61wfQDg5Wi4-cPdZ1V5wRJdyO3wwU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12" y="4469057"/>
                <a:ext cx="248647" cy="248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ZoneTexte 71"/>
              <p:cNvSpPr txBox="1"/>
              <p:nvPr/>
            </p:nvSpPr>
            <p:spPr>
              <a:xfrm>
                <a:off x="3450963" y="4433412"/>
                <a:ext cx="2405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Tampon: utilisation hors-ligne</a:t>
                </a:r>
                <a:endParaRPr lang="fr-FR" sz="14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3613" name="Picture 61" descr="https://lh4.googleusercontent.com/cmhF1XArBZm4yqLc7kn3_HlhD695BkqYQtkJD02K7vFUaVwKvcPZnNOYLApX8VGfzQLcFIt6HC4LEYHDwdifPumLTzbbEok0DkikYz-Rku4YNco6p7KNCwronPHXmXypTNei83oftcw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087" y="3764920"/>
                <a:ext cx="277595" cy="27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615" name="Picture 63" descr="https://lh6.googleusercontent.com/-8pkG88VpvtPkoKTMZFBVLwA5no7CeMNJAm7wLVd2GjSeKYcYducGiH7y8uZqf9onRALWZ7ek0jRyN_USmplrIfB-YiP3lDEROJMU8ikZ66YFkh9sP8HncU4xTDZeQ2-VUeEOypb0lQ"/>
              <p:cNvPicPr>
                <a:picLocks noChangeAspect="1" noChangeArrowheads="1"/>
              </p:cNvPicPr>
              <p:nvPr/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9223" y="4134874"/>
                <a:ext cx="267893" cy="200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ZoneTexte 75"/>
              <p:cNvSpPr txBox="1"/>
              <p:nvPr/>
            </p:nvSpPr>
            <p:spPr>
              <a:xfrm>
                <a:off x="3415232" y="3733368"/>
                <a:ext cx="45095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Eau, biodiversité (faune/flore), obstacles, physico-chimie…</a:t>
                </a:r>
                <a:endParaRPr lang="fr-FR" sz="14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ZoneTexte 76"/>
              <p:cNvSpPr txBox="1"/>
              <p:nvPr/>
            </p:nvSpPr>
            <p:spPr>
              <a:xfrm>
                <a:off x="3435723" y="4081249"/>
                <a:ext cx="2404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Sécurité et accès aux données</a:t>
                </a:r>
                <a:endParaRPr lang="fr-FR" sz="14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3625" name="Picture 73"/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42"/>
            <a:stretch/>
          </p:blipFill>
          <p:spPr bwMode="auto">
            <a:xfrm>
              <a:off x="6010275" y="4113396"/>
              <a:ext cx="2148399" cy="125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e 41"/>
          <p:cNvGrpSpPr/>
          <p:nvPr/>
        </p:nvGrpSpPr>
        <p:grpSpPr>
          <a:xfrm>
            <a:off x="53974" y="4653709"/>
            <a:ext cx="8003100" cy="1852378"/>
            <a:chOff x="155574" y="4653709"/>
            <a:chExt cx="8003100" cy="1852378"/>
          </a:xfrm>
        </p:grpSpPr>
        <p:sp>
          <p:nvSpPr>
            <p:cNvPr id="65" name="ZoneTexte 64"/>
            <p:cNvSpPr txBox="1"/>
            <p:nvPr/>
          </p:nvSpPr>
          <p:spPr>
            <a:xfrm>
              <a:off x="155574" y="4657838"/>
              <a:ext cx="22768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Adaptions et</a:t>
              </a:r>
            </a:p>
            <a:p>
              <a:pPr algn="r"/>
              <a:r>
                <a:rPr lang="fr-FR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développements complémentaires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4084612" y="6198310"/>
              <a:ext cx="4074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b="1" dirty="0" smtClean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Réalité augmentée et outils open source ?</a:t>
              </a:r>
              <a:endParaRPr lang="fr-FR" sz="1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0" name="Shape 363"/>
            <p:cNvPicPr preferRelativeResize="0"/>
            <p:nvPr/>
          </p:nvPicPr>
          <p:blipFill>
            <a:blip r:embed="rId3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7771" y="4687047"/>
              <a:ext cx="257650" cy="25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364"/>
            <p:cNvPicPr preferRelativeResize="0"/>
            <p:nvPr/>
          </p:nvPicPr>
          <p:blipFill>
            <a:blip r:embed="rId3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9054" y="5665345"/>
              <a:ext cx="257650" cy="25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ZoneTexte 101"/>
            <p:cNvSpPr txBox="1"/>
            <p:nvPr/>
          </p:nvSpPr>
          <p:spPr>
            <a:xfrm>
              <a:off x="2869937" y="4653709"/>
              <a:ext cx="28530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Formulaires et saisie d’informations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2850887" y="5568109"/>
              <a:ext cx="493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adapter selon chaque thématique : métiers, types de données</a:t>
              </a:r>
            </a:p>
            <a:p>
              <a:r>
                <a:rPr lang="fr-FR" sz="14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et modes de représentation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4" name="Shape 527"/>
            <p:cNvPicPr preferRelativeResize="0"/>
            <p:nvPr/>
          </p:nvPicPr>
          <p:blipFill>
            <a:blip r:embed="rId3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6542" y="5023334"/>
              <a:ext cx="500070" cy="43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ZoneTexte 104"/>
            <p:cNvSpPr txBox="1"/>
            <p:nvPr/>
          </p:nvSpPr>
          <p:spPr>
            <a:xfrm>
              <a:off x="2888987" y="5006134"/>
              <a:ext cx="21631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Objets en 3d dynamiques, </a:t>
              </a:r>
            </a:p>
            <a:p>
              <a:r>
                <a:rPr lang="fr-FR" sz="14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calibration boussole… 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Shape 1"/>
          <p:cNvSpPr txBox="1">
            <a:spLocks noChangeArrowheads="1"/>
          </p:cNvSpPr>
          <p:nvPr/>
        </p:nvSpPr>
        <p:spPr bwMode="auto">
          <a:xfrm>
            <a:off x="2314575" y="1541463"/>
            <a:ext cx="6378575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5400" b="1" dirty="0" smtClean="0">
                <a:latin typeface="Calibri" pitchFamily="34" charset="0"/>
                <a:cs typeface="Calibri" pitchFamily="34" charset="0"/>
              </a:rPr>
              <a:t>Faciliter les traitements</a:t>
            </a:r>
            <a:endParaRPr lang="fr-FR" altLang="fr-FR" sz="4000" b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519863" y="5641975"/>
            <a:ext cx="0" cy="1082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4" name="ZoneTexte 2"/>
          <p:cNvSpPr txBox="1">
            <a:spLocks noChangeArrowheads="1"/>
          </p:cNvSpPr>
          <p:nvPr/>
        </p:nvSpPr>
        <p:spPr bwMode="auto">
          <a:xfrm>
            <a:off x="417513" y="1403350"/>
            <a:ext cx="1944763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1500" dirty="0" smtClean="0">
                <a:latin typeface="Calibri" pitchFamily="34" charset="0"/>
                <a:cs typeface="Calibri" pitchFamily="34" charset="0"/>
              </a:rPr>
              <a:t>2 </a:t>
            </a:r>
            <a:r>
              <a:rPr lang="fr-FR" altLang="fr-FR" sz="11500" dirty="0">
                <a:latin typeface="Calibri" pitchFamily="34" charset="0"/>
                <a:cs typeface="Calibri" pitchFamily="34" charset="0"/>
              </a:rPr>
              <a:t>|</a:t>
            </a:r>
          </a:p>
        </p:txBody>
      </p:sp>
      <p:pic>
        <p:nvPicPr>
          <p:cNvPr id="2048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450" y="4843463"/>
            <a:ext cx="1998663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4181475" y="5726113"/>
            <a:ext cx="226853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DejaVu Sans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Alexandre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600" b="1">
                <a:solidFill>
                  <a:srgbClr val="83C400"/>
                </a:solidFill>
                <a:latin typeface="Calibri" pitchFamily="34" charset="0"/>
                <a:cs typeface="Calibri" pitchFamily="34" charset="0"/>
              </a:rPr>
              <a:t>Liccardi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fr-FR" altLang="fr-FR" sz="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1400" b="1">
                <a:solidFill>
                  <a:srgbClr val="868686"/>
                </a:solidFill>
                <a:latin typeface="Calibri" pitchFamily="34" charset="0"/>
                <a:cs typeface="Calibri" pitchFamily="34" charset="0"/>
              </a:rPr>
              <a:t>AFB/DAPP/DSOD</a:t>
            </a:r>
            <a:endParaRPr lang="fr-FR" altLang="fr-FR" sz="1600" b="1">
              <a:solidFill>
                <a:srgbClr val="868686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753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mplate AFB v2" id="{825D83B4-E92E-CA45-A6C5-B4401E245609}" vid="{38878CFC-0DA9-2844-A10F-24ACE25E65C0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mplate AFB v2" id="{825D83B4-E92E-CA45-A6C5-B4401E245609}" vid="{6B1862A5-FD28-EB44-9CBC-EFBCA4A988FC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2927</TotalTime>
  <Words>1252</Words>
  <Application>Microsoft Office PowerPoint</Application>
  <PresentationFormat>Affichage à l'écran (4:3)</PresentationFormat>
  <Paragraphs>271</Paragraphs>
  <Slides>16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Onema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COUDERCY Laurent</dc:creator>
  <cp:lastModifiedBy>LICCARDI Alexandre</cp:lastModifiedBy>
  <cp:revision>374</cp:revision>
  <dcterms:created xsi:type="dcterms:W3CDTF">2017-09-07T09:50:05Z</dcterms:created>
  <dcterms:modified xsi:type="dcterms:W3CDTF">2018-05-11T16:29:00Z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Hewlett-Packard Company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